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83"/>
  </p:notesMasterIdLst>
  <p:handoutMasterIdLst>
    <p:handoutMasterId r:id="rId84"/>
  </p:handoutMasterIdLst>
  <p:sldIdLst>
    <p:sldId id="335" r:id="rId2"/>
    <p:sldId id="336" r:id="rId3"/>
    <p:sldId id="266" r:id="rId4"/>
    <p:sldId id="334" r:id="rId5"/>
    <p:sldId id="267" r:id="rId6"/>
    <p:sldId id="268" r:id="rId7"/>
    <p:sldId id="269" r:id="rId8"/>
    <p:sldId id="270" r:id="rId9"/>
    <p:sldId id="264" r:id="rId10"/>
    <p:sldId id="256" r:id="rId11"/>
    <p:sldId id="257" r:id="rId12"/>
    <p:sldId id="259" r:id="rId13"/>
    <p:sldId id="260" r:id="rId14"/>
    <p:sldId id="258" r:id="rId15"/>
    <p:sldId id="261" r:id="rId16"/>
    <p:sldId id="262" r:id="rId17"/>
    <p:sldId id="263" r:id="rId18"/>
    <p:sldId id="271" r:id="rId19"/>
    <p:sldId id="273" r:id="rId20"/>
    <p:sldId id="274" r:id="rId21"/>
    <p:sldId id="277" r:id="rId22"/>
    <p:sldId id="278" r:id="rId23"/>
    <p:sldId id="275" r:id="rId24"/>
    <p:sldId id="276" r:id="rId25"/>
    <p:sldId id="279" r:id="rId26"/>
    <p:sldId id="280" r:id="rId27"/>
    <p:sldId id="281" r:id="rId28"/>
    <p:sldId id="282" r:id="rId29"/>
    <p:sldId id="283" r:id="rId30"/>
    <p:sldId id="284" r:id="rId31"/>
    <p:sldId id="288" r:id="rId32"/>
    <p:sldId id="272" r:id="rId33"/>
    <p:sldId id="300" r:id="rId34"/>
    <p:sldId id="289" r:id="rId35"/>
    <p:sldId id="301" r:id="rId36"/>
    <p:sldId id="302" r:id="rId37"/>
    <p:sldId id="290" r:id="rId38"/>
    <p:sldId id="304" r:id="rId39"/>
    <p:sldId id="291" r:id="rId40"/>
    <p:sldId id="305" r:id="rId41"/>
    <p:sldId id="292" r:id="rId42"/>
    <p:sldId id="293" r:id="rId43"/>
    <p:sldId id="294" r:id="rId44"/>
    <p:sldId id="295" r:id="rId45"/>
    <p:sldId id="296" r:id="rId46"/>
    <p:sldId id="297" r:id="rId47"/>
    <p:sldId id="298" r:id="rId48"/>
    <p:sldId id="299" r:id="rId49"/>
    <p:sldId id="337" r:id="rId50"/>
    <p:sldId id="338" r:id="rId51"/>
    <p:sldId id="339" r:id="rId52"/>
    <p:sldId id="340" r:id="rId53"/>
    <p:sldId id="341" r:id="rId54"/>
    <p:sldId id="342" r:id="rId55"/>
    <p:sldId id="343" r:id="rId56"/>
    <p:sldId id="329" r:id="rId57"/>
    <p:sldId id="333" r:id="rId58"/>
    <p:sldId id="330" r:id="rId59"/>
    <p:sldId id="307" r:id="rId60"/>
    <p:sldId id="308" r:id="rId61"/>
    <p:sldId id="309" r:id="rId62"/>
    <p:sldId id="310" r:id="rId63"/>
    <p:sldId id="311" r:id="rId64"/>
    <p:sldId id="312" r:id="rId65"/>
    <p:sldId id="313" r:id="rId66"/>
    <p:sldId id="314" r:id="rId67"/>
    <p:sldId id="315" r:id="rId68"/>
    <p:sldId id="317" r:id="rId69"/>
    <p:sldId id="318" r:id="rId70"/>
    <p:sldId id="319" r:id="rId71"/>
    <p:sldId id="320" r:id="rId72"/>
    <p:sldId id="321" r:id="rId73"/>
    <p:sldId id="322" r:id="rId74"/>
    <p:sldId id="328" r:id="rId75"/>
    <p:sldId id="323" r:id="rId76"/>
    <p:sldId id="324" r:id="rId77"/>
    <p:sldId id="325" r:id="rId78"/>
    <p:sldId id="331" r:id="rId79"/>
    <p:sldId id="332" r:id="rId80"/>
    <p:sldId id="327" r:id="rId81"/>
    <p:sldId id="306" r:id="rId82"/>
  </p:sldIdLst>
  <p:sldSz cx="9144000" cy="6858000" type="screen4x3"/>
  <p:notesSz cx="7053263" cy="93091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1290" y="78"/>
      </p:cViewPr>
      <p:guideLst>
        <p:guide orient="horz" pos="2160"/>
        <p:guide pos="288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16106-AA7C-4177-A111-39A782F6A1AD}" type="doc">
      <dgm:prSet loTypeId="urn:microsoft.com/office/officeart/2005/8/layout/radial5" loCatId="relationship" qsTypeId="urn:microsoft.com/office/officeart/2005/8/quickstyle/simple2" qsCatId="simple" csTypeId="urn:microsoft.com/office/officeart/2005/8/colors/accent1_2#6" csCatId="accent1" phldr="1"/>
      <dgm:spPr>
        <a:scene3d>
          <a:camera prst="perspectiveRelaxed" fov="3900000">
            <a:rot lat="18000000" lon="0" rev="0"/>
          </a:camera>
          <a:lightRig rig="threePt" dir="t"/>
        </a:scene3d>
      </dgm:spPr>
      <dgm:t>
        <a:bodyPr/>
        <a:lstStyle/>
        <a:p>
          <a:endParaRPr lang="en-GB"/>
        </a:p>
      </dgm:t>
    </dgm:pt>
    <dgm:pt modelId="{264B13DE-8505-40C5-A6CE-92D60BD0E169}">
      <dgm:prSet phldrT="[Text]" custT="1"/>
      <dgm:spPr>
        <a:gradFill rotWithShape="0">
          <a:gsLst>
            <a:gs pos="0">
              <a:srgbClr val="CC3300"/>
            </a:gs>
            <a:gs pos="48000">
              <a:srgbClr val="990000"/>
            </a:gs>
            <a:gs pos="100000">
              <a:schemeClr val="bg2">
                <a:lumMod val="75000"/>
              </a:schemeClr>
            </a:gs>
          </a:gsLst>
          <a:lin ang="5400000" scaled="0"/>
        </a:gradFill>
        <a:effectLst>
          <a:outerShdw blurRad="101600" sx="105000" sy="105000" rotWithShape="0">
            <a:srgbClr val="000000">
              <a:alpha val="80000"/>
            </a:srgbClr>
          </a:outerShdw>
        </a:effectLst>
        <a:scene3d>
          <a:camera prst="perspectiveRelaxed" fov="3900000">
            <a:rot lat="18000000" lon="0" rev="0"/>
          </a:camera>
          <a:lightRig rig="threePt" dir="t"/>
        </a:scene3d>
        <a:sp3d z="-6350" extrusionH="63500" prstMaterial="matte"/>
      </dgm:spPr>
      <dgm:t>
        <a:bodyPr lIns="0" tIns="0" rIns="0" bIns="0"/>
        <a:lstStyle/>
        <a:p>
          <a:r>
            <a:rPr lang="de-DE" sz="1800" b="1" dirty="0"/>
            <a:t>Punto partida</a:t>
          </a:r>
          <a:endParaRPr lang="en-GB" sz="1800" b="1" dirty="0"/>
        </a:p>
      </dgm:t>
    </dgm:pt>
    <dgm:pt modelId="{877CBD24-3F75-4866-9374-69C356FC5D9E}" type="parTrans" cxnId="{740299AE-DBC0-43F4-B3D1-9DDDDE8A31AF}">
      <dgm:prSet/>
      <dgm:spPr/>
      <dgm:t>
        <a:bodyPr/>
        <a:lstStyle/>
        <a:p>
          <a:endParaRPr lang="en-GB"/>
        </a:p>
      </dgm:t>
    </dgm:pt>
    <dgm:pt modelId="{ED233DED-594D-4F51-AA8A-54CD6AA42EBC}" type="sibTrans" cxnId="{740299AE-DBC0-43F4-B3D1-9DDDDE8A31AF}">
      <dgm:prSet/>
      <dgm:spPr/>
      <dgm:t>
        <a:bodyPr/>
        <a:lstStyle/>
        <a:p>
          <a:endParaRPr lang="en-GB"/>
        </a:p>
      </dgm:t>
    </dgm:pt>
    <dgm:pt modelId="{69069D48-B1E5-4CC4-9234-7A5559AD3616}">
      <dgm:prSet phldrT="[Text]" custT="1"/>
      <dgm:spPr>
        <a:gradFill rotWithShape="0">
          <a:gsLst>
            <a:gs pos="0">
              <a:schemeClr val="bg1">
                <a:lumMod val="75000"/>
              </a:schemeClr>
            </a:gs>
            <a:gs pos="48000">
              <a:schemeClr val="bg1">
                <a:lumMod val="95000"/>
              </a:schemeClr>
            </a:gs>
            <a:gs pos="100000">
              <a:schemeClr val="bg1">
                <a:lumMod val="65000"/>
              </a:schemeClr>
            </a:gs>
          </a:gsLst>
          <a:lin ang="5400000" scaled="0"/>
        </a:gradFill>
        <a:effectLst>
          <a:outerShdw blurRad="101600" sx="105000" sy="105000" rotWithShape="0">
            <a:srgbClr val="000000">
              <a:alpha val="80000"/>
            </a:srgbClr>
          </a:outerShdw>
        </a:effectLst>
        <a:scene3d>
          <a:camera prst="perspectiveRelaxed" fov="3900000">
            <a:rot lat="18000000" lon="0" rev="0"/>
          </a:camera>
          <a:lightRig rig="threePt" dir="t"/>
        </a:scene3d>
        <a:sp3d extrusionH="63500" prstMaterial="matte"/>
      </dgm:spPr>
      <dgm:t>
        <a:bodyPr/>
        <a:lstStyle/>
        <a:p>
          <a:r>
            <a:rPr lang="de-DE" sz="2400" b="0" dirty="0">
              <a:solidFill>
                <a:schemeClr val="tx1"/>
              </a:solidFill>
            </a:rPr>
            <a:t>Qué</a:t>
          </a:r>
          <a:endParaRPr lang="en-GB" sz="2400" b="0" dirty="0">
            <a:solidFill>
              <a:schemeClr val="tx1"/>
            </a:solidFill>
          </a:endParaRPr>
        </a:p>
      </dgm:t>
    </dgm:pt>
    <dgm:pt modelId="{5DA3EFFE-D9B6-4168-8CF1-854537959B8F}" type="parTrans" cxnId="{7C8F44BB-B466-4DBD-B8BF-A153797C1EDF}">
      <dgm:prSet/>
      <dgm:spPr>
        <a:ln w="25400">
          <a:solidFill>
            <a:schemeClr val="bg2">
              <a:lumMod val="25000"/>
            </a:schemeClr>
          </a:solidFill>
        </a:ln>
        <a:effectLst/>
      </dgm:spPr>
      <dgm:t>
        <a:bodyPr/>
        <a:lstStyle/>
        <a:p>
          <a:endParaRPr lang="de-DE"/>
        </a:p>
      </dgm:t>
    </dgm:pt>
    <dgm:pt modelId="{48D0E86E-AB67-4EE5-A52B-A4A03CA30D82}" type="sibTrans" cxnId="{7C8F44BB-B466-4DBD-B8BF-A153797C1EDF}">
      <dgm:prSet/>
      <dgm:spPr/>
      <dgm:t>
        <a:bodyPr/>
        <a:lstStyle/>
        <a:p>
          <a:endParaRPr lang="de-DE"/>
        </a:p>
      </dgm:t>
    </dgm:pt>
    <dgm:pt modelId="{B98C54A8-0660-4AAC-BEA4-28900EAC65BD}">
      <dgm:prSet phldrT="[Text]" custT="1"/>
      <dgm:spPr>
        <a:gradFill rotWithShape="0">
          <a:gsLst>
            <a:gs pos="0">
              <a:schemeClr val="bg1">
                <a:lumMod val="75000"/>
              </a:schemeClr>
            </a:gs>
            <a:gs pos="48000">
              <a:schemeClr val="bg1">
                <a:lumMod val="95000"/>
              </a:schemeClr>
            </a:gs>
            <a:gs pos="100000">
              <a:schemeClr val="bg1">
                <a:lumMod val="65000"/>
              </a:schemeClr>
            </a:gs>
          </a:gsLst>
          <a:lin ang="5400000" scaled="0"/>
        </a:gradFill>
        <a:effectLst>
          <a:outerShdw blurRad="101600" sx="105000" sy="105000" rotWithShape="0">
            <a:srgbClr val="000000">
              <a:alpha val="80000"/>
            </a:srgbClr>
          </a:outerShdw>
        </a:effectLst>
        <a:scene3d>
          <a:camera prst="perspectiveRelaxed" fov="3900000">
            <a:rot lat="18000000" lon="0" rev="0"/>
          </a:camera>
          <a:lightRig rig="threePt" dir="t"/>
        </a:scene3d>
        <a:sp3d extrusionH="63500" prstMaterial="matte"/>
      </dgm:spPr>
      <dgm:t>
        <a:bodyPr/>
        <a:lstStyle/>
        <a:p>
          <a:r>
            <a:rPr lang="de-DE" sz="1800" b="0" dirty="0">
              <a:solidFill>
                <a:schemeClr val="tx1"/>
              </a:solidFill>
            </a:rPr>
            <a:t>¿Dónde?</a:t>
          </a:r>
        </a:p>
      </dgm:t>
    </dgm:pt>
    <dgm:pt modelId="{F7B7D371-5803-40D6-8BF1-E6A9B5D9C0F6}" type="parTrans" cxnId="{E802D714-72F7-45D7-B63D-7BEB348B474F}">
      <dgm:prSet/>
      <dgm:spPr>
        <a:ln w="25400">
          <a:solidFill>
            <a:schemeClr val="bg2">
              <a:lumMod val="25000"/>
            </a:schemeClr>
          </a:solidFill>
        </a:ln>
        <a:effectLst/>
      </dgm:spPr>
      <dgm:t>
        <a:bodyPr/>
        <a:lstStyle/>
        <a:p>
          <a:endParaRPr lang="de-DE"/>
        </a:p>
      </dgm:t>
    </dgm:pt>
    <dgm:pt modelId="{BDCE6F36-A9B8-4A1D-94C1-20026DF2B481}" type="sibTrans" cxnId="{E802D714-72F7-45D7-B63D-7BEB348B474F}">
      <dgm:prSet/>
      <dgm:spPr/>
      <dgm:t>
        <a:bodyPr/>
        <a:lstStyle/>
        <a:p>
          <a:endParaRPr lang="de-DE"/>
        </a:p>
      </dgm:t>
    </dgm:pt>
    <dgm:pt modelId="{E94FE2C4-FCA3-4053-AA33-F563D6B067A8}">
      <dgm:prSet phldrT="[Text]" custT="1"/>
      <dgm:spPr>
        <a:gradFill rotWithShape="0">
          <a:gsLst>
            <a:gs pos="0">
              <a:schemeClr val="bg1">
                <a:lumMod val="75000"/>
              </a:schemeClr>
            </a:gs>
            <a:gs pos="48000">
              <a:schemeClr val="bg1">
                <a:lumMod val="95000"/>
              </a:schemeClr>
            </a:gs>
            <a:gs pos="100000">
              <a:schemeClr val="bg1">
                <a:lumMod val="65000"/>
              </a:schemeClr>
            </a:gs>
          </a:gsLst>
          <a:lin ang="5400000" scaled="0"/>
        </a:gradFill>
        <a:effectLst>
          <a:outerShdw blurRad="101600" sx="105000" sy="105000" rotWithShape="0">
            <a:srgbClr val="000000">
              <a:alpha val="80000"/>
            </a:srgbClr>
          </a:outerShdw>
        </a:effectLst>
        <a:scene3d>
          <a:camera prst="perspectiveRelaxed" fov="3900000">
            <a:rot lat="18000000" lon="0" rev="0"/>
          </a:camera>
          <a:lightRig rig="threePt" dir="t"/>
        </a:scene3d>
        <a:sp3d extrusionH="63500" prstMaterial="matte"/>
      </dgm:spPr>
      <dgm:t>
        <a:bodyPr/>
        <a:lstStyle/>
        <a:p>
          <a:r>
            <a:rPr lang="de-DE" sz="1800" b="0" dirty="0">
              <a:solidFill>
                <a:schemeClr val="tx1"/>
              </a:solidFill>
            </a:rPr>
            <a:t>¿Cómo?</a:t>
          </a:r>
          <a:endParaRPr lang="en-GB" sz="1800" b="0" dirty="0">
            <a:solidFill>
              <a:schemeClr val="tx1"/>
            </a:solidFill>
          </a:endParaRPr>
        </a:p>
      </dgm:t>
    </dgm:pt>
    <dgm:pt modelId="{16B64474-B46F-40B6-BC5F-B0EF5E69D96B}" type="parTrans" cxnId="{B70F7279-2E71-4E6B-A78A-81CED3BA01F0}">
      <dgm:prSet/>
      <dgm:spPr>
        <a:ln w="25400">
          <a:solidFill>
            <a:schemeClr val="bg2">
              <a:lumMod val="25000"/>
            </a:schemeClr>
          </a:solidFill>
        </a:ln>
        <a:effectLst/>
      </dgm:spPr>
      <dgm:t>
        <a:bodyPr/>
        <a:lstStyle/>
        <a:p>
          <a:endParaRPr lang="de-DE"/>
        </a:p>
      </dgm:t>
    </dgm:pt>
    <dgm:pt modelId="{BC613380-72C2-4AED-A1FF-9D660ECF83D5}" type="sibTrans" cxnId="{B70F7279-2E71-4E6B-A78A-81CED3BA01F0}">
      <dgm:prSet/>
      <dgm:spPr/>
      <dgm:t>
        <a:bodyPr/>
        <a:lstStyle/>
        <a:p>
          <a:endParaRPr lang="de-DE"/>
        </a:p>
      </dgm:t>
    </dgm:pt>
    <dgm:pt modelId="{A3C51BBD-63E1-4A25-AA49-45E42E2E2283}">
      <dgm:prSet phldrT="[Text]" custT="1"/>
      <dgm:spPr>
        <a:gradFill rotWithShape="0">
          <a:gsLst>
            <a:gs pos="1000">
              <a:schemeClr val="bg1">
                <a:lumMod val="75000"/>
              </a:schemeClr>
            </a:gs>
            <a:gs pos="48000">
              <a:schemeClr val="bg1">
                <a:lumMod val="95000"/>
              </a:schemeClr>
            </a:gs>
            <a:gs pos="100000">
              <a:schemeClr val="bg1">
                <a:lumMod val="65000"/>
              </a:schemeClr>
            </a:gs>
          </a:gsLst>
          <a:lin ang="5400000" scaled="0"/>
        </a:gradFill>
        <a:effectLst>
          <a:outerShdw blurRad="101600" sx="105000" sy="105000" rotWithShape="0">
            <a:srgbClr val="000000">
              <a:alpha val="80000"/>
            </a:srgbClr>
          </a:outerShdw>
        </a:effectLst>
        <a:scene3d>
          <a:camera prst="perspectiveRelaxed" fov="3900000">
            <a:rot lat="18000000" lon="0" rev="0"/>
          </a:camera>
          <a:lightRig rig="threePt" dir="t"/>
        </a:scene3d>
        <a:sp3d extrusionH="63500" prstMaterial="matte"/>
      </dgm:spPr>
      <dgm:t>
        <a:bodyPr/>
        <a:lstStyle/>
        <a:p>
          <a:r>
            <a:rPr lang="de-DE" sz="1800" b="0" dirty="0">
              <a:solidFill>
                <a:schemeClr val="tx1"/>
              </a:solidFill>
            </a:rPr>
            <a:t>¿Cuando?</a:t>
          </a:r>
          <a:endParaRPr lang="en-GB" sz="1800" b="0" dirty="0">
            <a:solidFill>
              <a:schemeClr val="tx1"/>
            </a:solidFill>
          </a:endParaRPr>
        </a:p>
      </dgm:t>
    </dgm:pt>
    <dgm:pt modelId="{6F589C66-55F4-408C-833E-C185A2EF641C}" type="parTrans" cxnId="{F1531C7C-600B-43E1-9FFC-33C85EEF4B23}">
      <dgm:prSet/>
      <dgm:spPr>
        <a:ln w="25400">
          <a:solidFill>
            <a:schemeClr val="bg2">
              <a:lumMod val="25000"/>
            </a:schemeClr>
          </a:solidFill>
        </a:ln>
        <a:effectLst/>
      </dgm:spPr>
      <dgm:t>
        <a:bodyPr/>
        <a:lstStyle/>
        <a:p>
          <a:endParaRPr lang="de-DE"/>
        </a:p>
      </dgm:t>
    </dgm:pt>
    <dgm:pt modelId="{8E6196D1-B1E7-4822-8C15-A454BF9278C1}" type="sibTrans" cxnId="{F1531C7C-600B-43E1-9FFC-33C85EEF4B23}">
      <dgm:prSet/>
      <dgm:spPr/>
      <dgm:t>
        <a:bodyPr/>
        <a:lstStyle/>
        <a:p>
          <a:endParaRPr lang="de-DE"/>
        </a:p>
      </dgm:t>
    </dgm:pt>
    <dgm:pt modelId="{4470369F-5084-4339-B7CD-647E39A28457}" type="pres">
      <dgm:prSet presAssocID="{E5616106-AA7C-4177-A111-39A782F6A1AD}" presName="Name0" presStyleCnt="0">
        <dgm:presLayoutVars>
          <dgm:chMax val="1"/>
          <dgm:dir/>
          <dgm:animLvl val="ctr"/>
          <dgm:resizeHandles val="exact"/>
        </dgm:presLayoutVars>
      </dgm:prSet>
      <dgm:spPr/>
      <dgm:t>
        <a:bodyPr/>
        <a:lstStyle/>
        <a:p>
          <a:endParaRPr lang="es-ES"/>
        </a:p>
      </dgm:t>
    </dgm:pt>
    <dgm:pt modelId="{74998C0C-4C34-4993-8BAA-50D21D68C179}" type="pres">
      <dgm:prSet presAssocID="{264B13DE-8505-40C5-A6CE-92D60BD0E169}" presName="centerShape" presStyleLbl="node0" presStyleIdx="0" presStyleCnt="1"/>
      <dgm:spPr/>
      <dgm:t>
        <a:bodyPr/>
        <a:lstStyle/>
        <a:p>
          <a:endParaRPr lang="es-ES"/>
        </a:p>
      </dgm:t>
    </dgm:pt>
    <dgm:pt modelId="{607C9B5C-C98D-464C-B316-ACF29C02A563}" type="pres">
      <dgm:prSet presAssocID="{5DA3EFFE-D9B6-4168-8CF1-854537959B8F}" presName="parTrans" presStyleLbl="sibTrans2D1" presStyleIdx="0" presStyleCnt="4"/>
      <dgm:spPr/>
      <dgm:t>
        <a:bodyPr/>
        <a:lstStyle/>
        <a:p>
          <a:endParaRPr lang="es-ES"/>
        </a:p>
      </dgm:t>
    </dgm:pt>
    <dgm:pt modelId="{6341C384-996F-473A-9631-D06C36D4EB7A}" type="pres">
      <dgm:prSet presAssocID="{5DA3EFFE-D9B6-4168-8CF1-854537959B8F}" presName="connectorText" presStyleLbl="sibTrans2D1" presStyleIdx="0" presStyleCnt="4"/>
      <dgm:spPr/>
      <dgm:t>
        <a:bodyPr/>
        <a:lstStyle/>
        <a:p>
          <a:endParaRPr lang="es-ES"/>
        </a:p>
      </dgm:t>
    </dgm:pt>
    <dgm:pt modelId="{64796000-4B8E-47E1-A4A9-F82E0E6C72C8}" type="pres">
      <dgm:prSet presAssocID="{69069D48-B1E5-4CC4-9234-7A5559AD3616}" presName="node" presStyleLbl="node1" presStyleIdx="0" presStyleCnt="4" custScaleX="110000" custScaleY="110000">
        <dgm:presLayoutVars>
          <dgm:bulletEnabled val="1"/>
        </dgm:presLayoutVars>
      </dgm:prSet>
      <dgm:spPr/>
      <dgm:t>
        <a:bodyPr/>
        <a:lstStyle/>
        <a:p>
          <a:endParaRPr lang="es-ES"/>
        </a:p>
      </dgm:t>
    </dgm:pt>
    <dgm:pt modelId="{E923686F-C9C5-4625-B9CC-0C7EE0FE1AD4}" type="pres">
      <dgm:prSet presAssocID="{F7B7D371-5803-40D6-8BF1-E6A9B5D9C0F6}" presName="parTrans" presStyleLbl="sibTrans2D1" presStyleIdx="1" presStyleCnt="4"/>
      <dgm:spPr/>
      <dgm:t>
        <a:bodyPr/>
        <a:lstStyle/>
        <a:p>
          <a:endParaRPr lang="es-ES"/>
        </a:p>
      </dgm:t>
    </dgm:pt>
    <dgm:pt modelId="{7780DA5E-FDFE-4F4A-91CA-03C324A215F8}" type="pres">
      <dgm:prSet presAssocID="{F7B7D371-5803-40D6-8BF1-E6A9B5D9C0F6}" presName="connectorText" presStyleLbl="sibTrans2D1" presStyleIdx="1" presStyleCnt="4"/>
      <dgm:spPr/>
      <dgm:t>
        <a:bodyPr/>
        <a:lstStyle/>
        <a:p>
          <a:endParaRPr lang="es-ES"/>
        </a:p>
      </dgm:t>
    </dgm:pt>
    <dgm:pt modelId="{F0395612-10FA-4EF3-A614-E45D19B2D841}" type="pres">
      <dgm:prSet presAssocID="{B98C54A8-0660-4AAC-BEA4-28900EAC65BD}" presName="node" presStyleLbl="node1" presStyleIdx="1" presStyleCnt="4" custScaleX="121000" custScaleY="121000">
        <dgm:presLayoutVars>
          <dgm:bulletEnabled val="1"/>
        </dgm:presLayoutVars>
      </dgm:prSet>
      <dgm:spPr/>
      <dgm:t>
        <a:bodyPr/>
        <a:lstStyle/>
        <a:p>
          <a:endParaRPr lang="es-ES"/>
        </a:p>
      </dgm:t>
    </dgm:pt>
    <dgm:pt modelId="{7F1C6C99-8E7B-4460-B41E-3659728DF21F}" type="pres">
      <dgm:prSet presAssocID="{16B64474-B46F-40B6-BC5F-B0EF5E69D96B}" presName="parTrans" presStyleLbl="sibTrans2D1" presStyleIdx="2" presStyleCnt="4"/>
      <dgm:spPr/>
      <dgm:t>
        <a:bodyPr/>
        <a:lstStyle/>
        <a:p>
          <a:endParaRPr lang="es-ES"/>
        </a:p>
      </dgm:t>
    </dgm:pt>
    <dgm:pt modelId="{CE838B28-E416-45C0-87B8-BF04A383D269}" type="pres">
      <dgm:prSet presAssocID="{16B64474-B46F-40B6-BC5F-B0EF5E69D96B}" presName="connectorText" presStyleLbl="sibTrans2D1" presStyleIdx="2" presStyleCnt="4"/>
      <dgm:spPr/>
      <dgm:t>
        <a:bodyPr/>
        <a:lstStyle/>
        <a:p>
          <a:endParaRPr lang="es-ES"/>
        </a:p>
      </dgm:t>
    </dgm:pt>
    <dgm:pt modelId="{DAB55D56-8574-4968-ADFC-3C38A68F2744}" type="pres">
      <dgm:prSet presAssocID="{E94FE2C4-FCA3-4053-AA33-F563D6B067A8}" presName="node" presStyleLbl="node1" presStyleIdx="2" presStyleCnt="4" custScaleX="110000" custScaleY="110000">
        <dgm:presLayoutVars>
          <dgm:bulletEnabled val="1"/>
        </dgm:presLayoutVars>
      </dgm:prSet>
      <dgm:spPr/>
      <dgm:t>
        <a:bodyPr/>
        <a:lstStyle/>
        <a:p>
          <a:endParaRPr lang="es-ES"/>
        </a:p>
      </dgm:t>
    </dgm:pt>
    <dgm:pt modelId="{E80F43FF-A545-4C5C-9C98-25725E419A25}" type="pres">
      <dgm:prSet presAssocID="{6F589C66-55F4-408C-833E-C185A2EF641C}" presName="parTrans" presStyleLbl="sibTrans2D1" presStyleIdx="3" presStyleCnt="4"/>
      <dgm:spPr/>
      <dgm:t>
        <a:bodyPr/>
        <a:lstStyle/>
        <a:p>
          <a:endParaRPr lang="es-ES"/>
        </a:p>
      </dgm:t>
    </dgm:pt>
    <dgm:pt modelId="{8BBDB301-4314-4FF2-9A29-47DEB9CDFB44}" type="pres">
      <dgm:prSet presAssocID="{6F589C66-55F4-408C-833E-C185A2EF641C}" presName="connectorText" presStyleLbl="sibTrans2D1" presStyleIdx="3" presStyleCnt="4"/>
      <dgm:spPr/>
      <dgm:t>
        <a:bodyPr/>
        <a:lstStyle/>
        <a:p>
          <a:endParaRPr lang="es-ES"/>
        </a:p>
      </dgm:t>
    </dgm:pt>
    <dgm:pt modelId="{128B1E99-C69C-48EA-B497-73BB9F1ADFC4}" type="pres">
      <dgm:prSet presAssocID="{A3C51BBD-63E1-4A25-AA49-45E42E2E2283}" presName="node" presStyleLbl="node1" presStyleIdx="3" presStyleCnt="4" custScaleX="133100" custScaleY="133100">
        <dgm:presLayoutVars>
          <dgm:bulletEnabled val="1"/>
        </dgm:presLayoutVars>
      </dgm:prSet>
      <dgm:spPr/>
      <dgm:t>
        <a:bodyPr/>
        <a:lstStyle/>
        <a:p>
          <a:endParaRPr lang="es-ES"/>
        </a:p>
      </dgm:t>
    </dgm:pt>
  </dgm:ptLst>
  <dgm:cxnLst>
    <dgm:cxn modelId="{CF5F5546-FDC4-4034-AB0A-1393793FE801}" type="presOf" srcId="{5DA3EFFE-D9B6-4168-8CF1-854537959B8F}" destId="{6341C384-996F-473A-9631-D06C36D4EB7A}" srcOrd="1" destOrd="0" presId="urn:microsoft.com/office/officeart/2005/8/layout/radial5"/>
    <dgm:cxn modelId="{61450BB2-844B-415B-92E3-C0F38EA94A08}" type="presOf" srcId="{16B64474-B46F-40B6-BC5F-B0EF5E69D96B}" destId="{CE838B28-E416-45C0-87B8-BF04A383D269}" srcOrd="1" destOrd="0" presId="urn:microsoft.com/office/officeart/2005/8/layout/radial5"/>
    <dgm:cxn modelId="{9BFEE657-E605-4A08-9A7A-E071095E6C06}" type="presOf" srcId="{5DA3EFFE-D9B6-4168-8CF1-854537959B8F}" destId="{607C9B5C-C98D-464C-B316-ACF29C02A563}" srcOrd="0" destOrd="0" presId="urn:microsoft.com/office/officeart/2005/8/layout/radial5"/>
    <dgm:cxn modelId="{94B07145-A578-4C14-8A04-A3AA15E5A95A}" type="presOf" srcId="{E94FE2C4-FCA3-4053-AA33-F563D6B067A8}" destId="{DAB55D56-8574-4968-ADFC-3C38A68F2744}" srcOrd="0" destOrd="0" presId="urn:microsoft.com/office/officeart/2005/8/layout/radial5"/>
    <dgm:cxn modelId="{161B3408-2570-46AC-BD76-31AAAE36B056}" type="presOf" srcId="{A3C51BBD-63E1-4A25-AA49-45E42E2E2283}" destId="{128B1E99-C69C-48EA-B497-73BB9F1ADFC4}" srcOrd="0" destOrd="0" presId="urn:microsoft.com/office/officeart/2005/8/layout/radial5"/>
    <dgm:cxn modelId="{62A096F0-DC01-4B3B-8005-EFC6183F02C2}" type="presOf" srcId="{F7B7D371-5803-40D6-8BF1-E6A9B5D9C0F6}" destId="{E923686F-C9C5-4625-B9CC-0C7EE0FE1AD4}" srcOrd="0" destOrd="0" presId="urn:microsoft.com/office/officeart/2005/8/layout/radial5"/>
    <dgm:cxn modelId="{5F5C23AE-B452-4D9D-90DD-55CEE5356621}" type="presOf" srcId="{F7B7D371-5803-40D6-8BF1-E6A9B5D9C0F6}" destId="{7780DA5E-FDFE-4F4A-91CA-03C324A215F8}" srcOrd="1" destOrd="0" presId="urn:microsoft.com/office/officeart/2005/8/layout/radial5"/>
    <dgm:cxn modelId="{436BEC22-A793-49AB-B3C6-9DA6B7751C1D}" type="presOf" srcId="{B98C54A8-0660-4AAC-BEA4-28900EAC65BD}" destId="{F0395612-10FA-4EF3-A614-E45D19B2D841}" srcOrd="0" destOrd="0" presId="urn:microsoft.com/office/officeart/2005/8/layout/radial5"/>
    <dgm:cxn modelId="{DD4EA37A-DC29-43A7-88A8-6FC446C5E0FC}" type="presOf" srcId="{E5616106-AA7C-4177-A111-39A782F6A1AD}" destId="{4470369F-5084-4339-B7CD-647E39A28457}" srcOrd="0" destOrd="0" presId="urn:microsoft.com/office/officeart/2005/8/layout/radial5"/>
    <dgm:cxn modelId="{7C8F44BB-B466-4DBD-B8BF-A153797C1EDF}" srcId="{264B13DE-8505-40C5-A6CE-92D60BD0E169}" destId="{69069D48-B1E5-4CC4-9234-7A5559AD3616}" srcOrd="0" destOrd="0" parTransId="{5DA3EFFE-D9B6-4168-8CF1-854537959B8F}" sibTransId="{48D0E86E-AB67-4EE5-A52B-A4A03CA30D82}"/>
    <dgm:cxn modelId="{679B7878-634A-476A-9EAE-9322D56A5F34}" type="presOf" srcId="{6F589C66-55F4-408C-833E-C185A2EF641C}" destId="{E80F43FF-A545-4C5C-9C98-25725E419A25}" srcOrd="0" destOrd="0" presId="urn:microsoft.com/office/officeart/2005/8/layout/radial5"/>
    <dgm:cxn modelId="{F1531C7C-600B-43E1-9FFC-33C85EEF4B23}" srcId="{264B13DE-8505-40C5-A6CE-92D60BD0E169}" destId="{A3C51BBD-63E1-4A25-AA49-45E42E2E2283}" srcOrd="3" destOrd="0" parTransId="{6F589C66-55F4-408C-833E-C185A2EF641C}" sibTransId="{8E6196D1-B1E7-4822-8C15-A454BF9278C1}"/>
    <dgm:cxn modelId="{E802D714-72F7-45D7-B63D-7BEB348B474F}" srcId="{264B13DE-8505-40C5-A6CE-92D60BD0E169}" destId="{B98C54A8-0660-4AAC-BEA4-28900EAC65BD}" srcOrd="1" destOrd="0" parTransId="{F7B7D371-5803-40D6-8BF1-E6A9B5D9C0F6}" sibTransId="{BDCE6F36-A9B8-4A1D-94C1-20026DF2B481}"/>
    <dgm:cxn modelId="{740299AE-DBC0-43F4-B3D1-9DDDDE8A31AF}" srcId="{E5616106-AA7C-4177-A111-39A782F6A1AD}" destId="{264B13DE-8505-40C5-A6CE-92D60BD0E169}" srcOrd="0" destOrd="0" parTransId="{877CBD24-3F75-4866-9374-69C356FC5D9E}" sibTransId="{ED233DED-594D-4F51-AA8A-54CD6AA42EBC}"/>
    <dgm:cxn modelId="{8F8EE294-5507-4B62-BA65-6C60B18BF72F}" type="presOf" srcId="{16B64474-B46F-40B6-BC5F-B0EF5E69D96B}" destId="{7F1C6C99-8E7B-4460-B41E-3659728DF21F}" srcOrd="0" destOrd="0" presId="urn:microsoft.com/office/officeart/2005/8/layout/radial5"/>
    <dgm:cxn modelId="{E832A3F4-665F-490C-9E6D-AF175B0CB331}" type="presOf" srcId="{264B13DE-8505-40C5-A6CE-92D60BD0E169}" destId="{74998C0C-4C34-4993-8BAA-50D21D68C179}" srcOrd="0" destOrd="0" presId="urn:microsoft.com/office/officeart/2005/8/layout/radial5"/>
    <dgm:cxn modelId="{5226D2B4-9978-497D-93ED-B4D5F8B7BADA}" type="presOf" srcId="{69069D48-B1E5-4CC4-9234-7A5559AD3616}" destId="{64796000-4B8E-47E1-A4A9-F82E0E6C72C8}" srcOrd="0" destOrd="0" presId="urn:microsoft.com/office/officeart/2005/8/layout/radial5"/>
    <dgm:cxn modelId="{A81025E5-05EF-4F35-8834-1AEE34815863}" type="presOf" srcId="{6F589C66-55F4-408C-833E-C185A2EF641C}" destId="{8BBDB301-4314-4FF2-9A29-47DEB9CDFB44}" srcOrd="1" destOrd="0" presId="urn:microsoft.com/office/officeart/2005/8/layout/radial5"/>
    <dgm:cxn modelId="{B70F7279-2E71-4E6B-A78A-81CED3BA01F0}" srcId="{264B13DE-8505-40C5-A6CE-92D60BD0E169}" destId="{E94FE2C4-FCA3-4053-AA33-F563D6B067A8}" srcOrd="2" destOrd="0" parTransId="{16B64474-B46F-40B6-BC5F-B0EF5E69D96B}" sibTransId="{BC613380-72C2-4AED-A1FF-9D660ECF83D5}"/>
    <dgm:cxn modelId="{1F167A1B-674B-49E5-9016-549C6DAF34D1}" type="presParOf" srcId="{4470369F-5084-4339-B7CD-647E39A28457}" destId="{74998C0C-4C34-4993-8BAA-50D21D68C179}" srcOrd="0" destOrd="0" presId="urn:microsoft.com/office/officeart/2005/8/layout/radial5"/>
    <dgm:cxn modelId="{0C8066FD-94BF-4DA3-B409-42F26024862B}" type="presParOf" srcId="{4470369F-5084-4339-B7CD-647E39A28457}" destId="{607C9B5C-C98D-464C-B316-ACF29C02A563}" srcOrd="1" destOrd="0" presId="urn:microsoft.com/office/officeart/2005/8/layout/radial5"/>
    <dgm:cxn modelId="{273D368C-9A0E-48CE-B5FB-91FFC803CA05}" type="presParOf" srcId="{607C9B5C-C98D-464C-B316-ACF29C02A563}" destId="{6341C384-996F-473A-9631-D06C36D4EB7A}" srcOrd="0" destOrd="0" presId="urn:microsoft.com/office/officeart/2005/8/layout/radial5"/>
    <dgm:cxn modelId="{35D5E8F6-A4AD-411D-AFE1-EE699E3D94AF}" type="presParOf" srcId="{4470369F-5084-4339-B7CD-647E39A28457}" destId="{64796000-4B8E-47E1-A4A9-F82E0E6C72C8}" srcOrd="2" destOrd="0" presId="urn:microsoft.com/office/officeart/2005/8/layout/radial5"/>
    <dgm:cxn modelId="{D9396800-FE83-40DD-BF46-97633415CBEE}" type="presParOf" srcId="{4470369F-5084-4339-B7CD-647E39A28457}" destId="{E923686F-C9C5-4625-B9CC-0C7EE0FE1AD4}" srcOrd="3" destOrd="0" presId="urn:microsoft.com/office/officeart/2005/8/layout/radial5"/>
    <dgm:cxn modelId="{43052088-3906-4076-8DB9-297760012B74}" type="presParOf" srcId="{E923686F-C9C5-4625-B9CC-0C7EE0FE1AD4}" destId="{7780DA5E-FDFE-4F4A-91CA-03C324A215F8}" srcOrd="0" destOrd="0" presId="urn:microsoft.com/office/officeart/2005/8/layout/radial5"/>
    <dgm:cxn modelId="{11A10EBC-9A3D-4C01-9DB7-12E2C82B3E0F}" type="presParOf" srcId="{4470369F-5084-4339-B7CD-647E39A28457}" destId="{F0395612-10FA-4EF3-A614-E45D19B2D841}" srcOrd="4" destOrd="0" presId="urn:microsoft.com/office/officeart/2005/8/layout/radial5"/>
    <dgm:cxn modelId="{C8154B25-CD6C-4D11-A914-15D160BDCA06}" type="presParOf" srcId="{4470369F-5084-4339-B7CD-647E39A28457}" destId="{7F1C6C99-8E7B-4460-B41E-3659728DF21F}" srcOrd="5" destOrd="0" presId="urn:microsoft.com/office/officeart/2005/8/layout/radial5"/>
    <dgm:cxn modelId="{8E1DC024-1E33-49D4-AB12-0A3181E5C6CD}" type="presParOf" srcId="{7F1C6C99-8E7B-4460-B41E-3659728DF21F}" destId="{CE838B28-E416-45C0-87B8-BF04A383D269}" srcOrd="0" destOrd="0" presId="urn:microsoft.com/office/officeart/2005/8/layout/radial5"/>
    <dgm:cxn modelId="{A6FD077A-BDB3-45F3-8348-38EAC20053B4}" type="presParOf" srcId="{4470369F-5084-4339-B7CD-647E39A28457}" destId="{DAB55D56-8574-4968-ADFC-3C38A68F2744}" srcOrd="6" destOrd="0" presId="urn:microsoft.com/office/officeart/2005/8/layout/radial5"/>
    <dgm:cxn modelId="{34D752B5-77C8-436F-85C0-7692E5D32B7D}" type="presParOf" srcId="{4470369F-5084-4339-B7CD-647E39A28457}" destId="{E80F43FF-A545-4C5C-9C98-25725E419A25}" srcOrd="7" destOrd="0" presId="urn:microsoft.com/office/officeart/2005/8/layout/radial5"/>
    <dgm:cxn modelId="{0C5EAECE-F49D-49D9-BFFB-AE1B652CD948}" type="presParOf" srcId="{E80F43FF-A545-4C5C-9C98-25725E419A25}" destId="{8BBDB301-4314-4FF2-9A29-47DEB9CDFB44}" srcOrd="0" destOrd="0" presId="urn:microsoft.com/office/officeart/2005/8/layout/radial5"/>
    <dgm:cxn modelId="{5F946818-982B-4E43-8638-0FD846B5341E}" type="presParOf" srcId="{4470369F-5084-4339-B7CD-647E39A28457}" destId="{128B1E99-C69C-48EA-B497-73BB9F1ADFC4}" srcOrd="8"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98C0C-4C34-4993-8BAA-50D21D68C179}">
      <dsp:nvSpPr>
        <dsp:cNvPr id="0" name=""/>
        <dsp:cNvSpPr/>
      </dsp:nvSpPr>
      <dsp:spPr>
        <a:xfrm>
          <a:off x="4119397" y="1843881"/>
          <a:ext cx="1102423" cy="1102423"/>
        </a:xfrm>
        <a:prstGeom prst="ellipse">
          <a:avLst/>
        </a:prstGeom>
        <a:gradFill rotWithShape="0">
          <a:gsLst>
            <a:gs pos="0">
              <a:srgbClr val="CC3300"/>
            </a:gs>
            <a:gs pos="48000">
              <a:srgbClr val="990000"/>
            </a:gs>
            <a:gs pos="100000">
              <a:schemeClr val="bg2">
                <a:lumMod val="75000"/>
              </a:schemeClr>
            </a:gs>
          </a:gsLst>
          <a:lin ang="5400000" scaled="0"/>
        </a:gradFill>
        <a:ln w="19050" cap="flat" cmpd="sng" algn="ctr">
          <a:solidFill>
            <a:schemeClr val="lt1">
              <a:hueOff val="0"/>
              <a:satOff val="0"/>
              <a:lumOff val="0"/>
              <a:alphaOff val="0"/>
            </a:schemeClr>
          </a:solidFill>
          <a:prstDash val="solid"/>
          <a:miter lim="800000"/>
        </a:ln>
        <a:effectLst>
          <a:outerShdw blurRad="101600" sx="105000" sy="105000" rotWithShape="0">
            <a:srgbClr val="000000">
              <a:alpha val="80000"/>
            </a:srgbClr>
          </a:outerShdw>
        </a:effectLst>
        <a:scene3d>
          <a:camera prst="perspectiveRelaxed" fov="3900000">
            <a:rot lat="18000000" lon="0" rev="0"/>
          </a:camera>
          <a:lightRig rig="threePt" dir="t"/>
        </a:scene3d>
        <a:sp3d z="-6350" extrusionH="63500" prstMaterial="matte"/>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b="1" kern="1200" dirty="0"/>
            <a:t>Punto partida</a:t>
          </a:r>
          <a:endParaRPr lang="en-GB" sz="1800" b="1" kern="1200" dirty="0"/>
        </a:p>
      </dsp:txBody>
      <dsp:txXfrm>
        <a:off x="4280843" y="2005327"/>
        <a:ext cx="779531" cy="779531"/>
      </dsp:txXfrm>
    </dsp:sp>
    <dsp:sp modelId="{607C9B5C-C98D-464C-B316-ACF29C02A563}">
      <dsp:nvSpPr>
        <dsp:cNvPr id="0" name=""/>
        <dsp:cNvSpPr/>
      </dsp:nvSpPr>
      <dsp:spPr>
        <a:xfrm rot="16200000">
          <a:off x="4533315" y="1378423"/>
          <a:ext cx="274587" cy="428370"/>
        </a:xfrm>
        <a:prstGeom prst="rightArrow">
          <a:avLst>
            <a:gd name="adj1" fmla="val 60000"/>
            <a:gd name="adj2" fmla="val 50000"/>
          </a:avLst>
        </a:prstGeom>
        <a:solidFill>
          <a:schemeClr val="accent1">
            <a:tint val="60000"/>
            <a:hueOff val="0"/>
            <a:satOff val="0"/>
            <a:lumOff val="0"/>
            <a:alphaOff val="0"/>
          </a:schemeClr>
        </a:solidFill>
        <a:ln w="25400">
          <a:solidFill>
            <a:schemeClr val="bg2">
              <a:lumMod val="25000"/>
            </a:schemeClr>
          </a:solidFill>
        </a:ln>
        <a:effectLst/>
        <a:scene3d>
          <a:camera prst="perspectiveRelaxed" fov="3900000">
            <a:rot lat="18000000" lon="0" rev="0"/>
          </a:camera>
          <a:lightRig rig="threePt" dir="t"/>
        </a:scene3d>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de-DE" sz="1800" kern="1200"/>
        </a:p>
      </dsp:txBody>
      <dsp:txXfrm>
        <a:off x="4574503" y="1505285"/>
        <a:ext cx="192211" cy="257022"/>
      </dsp:txXfrm>
    </dsp:sp>
    <dsp:sp modelId="{64796000-4B8E-47E1-A4A9-F82E0E6C72C8}">
      <dsp:nvSpPr>
        <dsp:cNvPr id="0" name=""/>
        <dsp:cNvSpPr/>
      </dsp:nvSpPr>
      <dsp:spPr>
        <a:xfrm>
          <a:off x="3977657" y="-60110"/>
          <a:ext cx="1385903" cy="1385903"/>
        </a:xfrm>
        <a:prstGeom prst="ellipse">
          <a:avLst/>
        </a:prstGeom>
        <a:gradFill rotWithShape="0">
          <a:gsLst>
            <a:gs pos="0">
              <a:schemeClr val="bg1">
                <a:lumMod val="75000"/>
              </a:schemeClr>
            </a:gs>
            <a:gs pos="48000">
              <a:schemeClr val="bg1">
                <a:lumMod val="95000"/>
              </a:schemeClr>
            </a:gs>
            <a:gs pos="100000">
              <a:schemeClr val="bg1">
                <a:lumMod val="65000"/>
              </a:schemeClr>
            </a:gs>
          </a:gsLst>
          <a:lin ang="5400000" scaled="0"/>
        </a:gradFill>
        <a:ln w="19050" cap="flat" cmpd="sng" algn="ctr">
          <a:solidFill>
            <a:schemeClr val="lt1">
              <a:hueOff val="0"/>
              <a:satOff val="0"/>
              <a:lumOff val="0"/>
              <a:alphaOff val="0"/>
            </a:schemeClr>
          </a:solidFill>
          <a:prstDash val="solid"/>
          <a:miter lim="800000"/>
        </a:ln>
        <a:effectLst>
          <a:outerShdw blurRad="101600" sx="105000" sy="105000" rotWithShape="0">
            <a:srgbClr val="000000">
              <a:alpha val="80000"/>
            </a:srgbClr>
          </a:outerShdw>
        </a:effectLst>
        <a:scene3d>
          <a:camera prst="perspectiveRelaxed" fov="3900000">
            <a:rot lat="18000000" lon="0" rev="0"/>
          </a:camera>
          <a:lightRig rig="threePt" dir="t"/>
        </a:scene3d>
        <a:sp3d extrusionH="63500" prstMaterial="matte"/>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0" kern="1200" dirty="0">
              <a:solidFill>
                <a:schemeClr val="tx1"/>
              </a:solidFill>
            </a:rPr>
            <a:t>Qué</a:t>
          </a:r>
          <a:endParaRPr lang="en-GB" sz="2400" b="0" kern="1200" dirty="0">
            <a:solidFill>
              <a:schemeClr val="tx1"/>
            </a:solidFill>
          </a:endParaRPr>
        </a:p>
      </dsp:txBody>
      <dsp:txXfrm>
        <a:off x="4180618" y="142851"/>
        <a:ext cx="979981" cy="979981"/>
      </dsp:txXfrm>
    </dsp:sp>
    <dsp:sp modelId="{E923686F-C9C5-4625-B9CC-0C7EE0FE1AD4}">
      <dsp:nvSpPr>
        <dsp:cNvPr id="0" name=""/>
        <dsp:cNvSpPr/>
      </dsp:nvSpPr>
      <dsp:spPr>
        <a:xfrm>
          <a:off x="5320555" y="2180908"/>
          <a:ext cx="237860" cy="428370"/>
        </a:xfrm>
        <a:prstGeom prst="rightArrow">
          <a:avLst>
            <a:gd name="adj1" fmla="val 60000"/>
            <a:gd name="adj2" fmla="val 50000"/>
          </a:avLst>
        </a:prstGeom>
        <a:solidFill>
          <a:schemeClr val="accent1">
            <a:tint val="60000"/>
            <a:hueOff val="0"/>
            <a:satOff val="0"/>
            <a:lumOff val="0"/>
            <a:alphaOff val="0"/>
          </a:schemeClr>
        </a:solidFill>
        <a:ln w="25400">
          <a:solidFill>
            <a:schemeClr val="bg2">
              <a:lumMod val="25000"/>
            </a:schemeClr>
          </a:solidFill>
        </a:ln>
        <a:effectLst/>
        <a:scene3d>
          <a:camera prst="perspectiveRelaxed" fov="3900000">
            <a:rot lat="18000000" lon="0" rev="0"/>
          </a:camera>
          <a:lightRig rig="threePt" dir="t"/>
        </a:scene3d>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de-DE" sz="1800" kern="1200"/>
        </a:p>
      </dsp:txBody>
      <dsp:txXfrm>
        <a:off x="5320555" y="2266582"/>
        <a:ext cx="166502" cy="257022"/>
      </dsp:txXfrm>
    </dsp:sp>
    <dsp:sp modelId="{F0395612-10FA-4EF3-A614-E45D19B2D841}">
      <dsp:nvSpPr>
        <dsp:cNvPr id="0" name=""/>
        <dsp:cNvSpPr/>
      </dsp:nvSpPr>
      <dsp:spPr>
        <a:xfrm>
          <a:off x="5670614" y="1632846"/>
          <a:ext cx="1524494" cy="1524494"/>
        </a:xfrm>
        <a:prstGeom prst="ellipse">
          <a:avLst/>
        </a:prstGeom>
        <a:gradFill rotWithShape="0">
          <a:gsLst>
            <a:gs pos="0">
              <a:schemeClr val="bg1">
                <a:lumMod val="75000"/>
              </a:schemeClr>
            </a:gs>
            <a:gs pos="48000">
              <a:schemeClr val="bg1">
                <a:lumMod val="95000"/>
              </a:schemeClr>
            </a:gs>
            <a:gs pos="100000">
              <a:schemeClr val="bg1">
                <a:lumMod val="65000"/>
              </a:schemeClr>
            </a:gs>
          </a:gsLst>
          <a:lin ang="5400000" scaled="0"/>
        </a:gradFill>
        <a:ln w="19050" cap="flat" cmpd="sng" algn="ctr">
          <a:solidFill>
            <a:schemeClr val="lt1">
              <a:hueOff val="0"/>
              <a:satOff val="0"/>
              <a:lumOff val="0"/>
              <a:alphaOff val="0"/>
            </a:schemeClr>
          </a:solidFill>
          <a:prstDash val="solid"/>
          <a:miter lim="800000"/>
        </a:ln>
        <a:effectLst>
          <a:outerShdw blurRad="101600" sx="105000" sy="105000" rotWithShape="0">
            <a:srgbClr val="000000">
              <a:alpha val="80000"/>
            </a:srgbClr>
          </a:outerShdw>
        </a:effectLst>
        <a:scene3d>
          <a:camera prst="perspectiveRelaxed" fov="3900000">
            <a:rot lat="18000000" lon="0" rev="0"/>
          </a:camera>
          <a:lightRig rig="threePt" dir="t"/>
        </a:scene3d>
        <a:sp3d extrusionH="63500" prstMaterial="matte"/>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b="0" kern="1200" dirty="0">
              <a:solidFill>
                <a:schemeClr val="tx1"/>
              </a:solidFill>
            </a:rPr>
            <a:t>¿Dónde?</a:t>
          </a:r>
        </a:p>
      </dsp:txBody>
      <dsp:txXfrm>
        <a:off x="5893871" y="1856103"/>
        <a:ext cx="1077980" cy="1077980"/>
      </dsp:txXfrm>
    </dsp:sp>
    <dsp:sp modelId="{7F1C6C99-8E7B-4460-B41E-3659728DF21F}">
      <dsp:nvSpPr>
        <dsp:cNvPr id="0" name=""/>
        <dsp:cNvSpPr/>
      </dsp:nvSpPr>
      <dsp:spPr>
        <a:xfrm rot="5400000">
          <a:off x="4533315" y="2983393"/>
          <a:ext cx="274587" cy="428370"/>
        </a:xfrm>
        <a:prstGeom prst="rightArrow">
          <a:avLst>
            <a:gd name="adj1" fmla="val 60000"/>
            <a:gd name="adj2" fmla="val 50000"/>
          </a:avLst>
        </a:prstGeom>
        <a:solidFill>
          <a:schemeClr val="accent1">
            <a:tint val="60000"/>
            <a:hueOff val="0"/>
            <a:satOff val="0"/>
            <a:lumOff val="0"/>
            <a:alphaOff val="0"/>
          </a:schemeClr>
        </a:solidFill>
        <a:ln w="25400">
          <a:solidFill>
            <a:schemeClr val="bg2">
              <a:lumMod val="25000"/>
            </a:schemeClr>
          </a:solidFill>
        </a:ln>
        <a:effectLst/>
        <a:scene3d>
          <a:camera prst="perspectiveRelaxed" fov="3900000">
            <a:rot lat="18000000" lon="0" rev="0"/>
          </a:camera>
          <a:lightRig rig="threePt" dir="t"/>
        </a:scene3d>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de-DE" sz="1800" kern="1200"/>
        </a:p>
      </dsp:txBody>
      <dsp:txXfrm>
        <a:off x="4574503" y="3027879"/>
        <a:ext cx="192211" cy="257022"/>
      </dsp:txXfrm>
    </dsp:sp>
    <dsp:sp modelId="{DAB55D56-8574-4968-ADFC-3C38A68F2744}">
      <dsp:nvSpPr>
        <dsp:cNvPr id="0" name=""/>
        <dsp:cNvSpPr/>
      </dsp:nvSpPr>
      <dsp:spPr>
        <a:xfrm>
          <a:off x="3977657" y="3464394"/>
          <a:ext cx="1385903" cy="1385903"/>
        </a:xfrm>
        <a:prstGeom prst="ellipse">
          <a:avLst/>
        </a:prstGeom>
        <a:gradFill rotWithShape="0">
          <a:gsLst>
            <a:gs pos="0">
              <a:schemeClr val="bg1">
                <a:lumMod val="75000"/>
              </a:schemeClr>
            </a:gs>
            <a:gs pos="48000">
              <a:schemeClr val="bg1">
                <a:lumMod val="95000"/>
              </a:schemeClr>
            </a:gs>
            <a:gs pos="100000">
              <a:schemeClr val="bg1">
                <a:lumMod val="65000"/>
              </a:schemeClr>
            </a:gs>
          </a:gsLst>
          <a:lin ang="5400000" scaled="0"/>
        </a:gradFill>
        <a:ln w="19050" cap="flat" cmpd="sng" algn="ctr">
          <a:solidFill>
            <a:schemeClr val="lt1">
              <a:hueOff val="0"/>
              <a:satOff val="0"/>
              <a:lumOff val="0"/>
              <a:alphaOff val="0"/>
            </a:schemeClr>
          </a:solidFill>
          <a:prstDash val="solid"/>
          <a:miter lim="800000"/>
        </a:ln>
        <a:effectLst>
          <a:outerShdw blurRad="101600" sx="105000" sy="105000" rotWithShape="0">
            <a:srgbClr val="000000">
              <a:alpha val="80000"/>
            </a:srgbClr>
          </a:outerShdw>
        </a:effectLst>
        <a:scene3d>
          <a:camera prst="perspectiveRelaxed" fov="3900000">
            <a:rot lat="18000000" lon="0" rev="0"/>
          </a:camera>
          <a:lightRig rig="threePt" dir="t"/>
        </a:scene3d>
        <a:sp3d extrusionH="63500" prstMaterial="matte"/>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b="0" kern="1200" dirty="0">
              <a:solidFill>
                <a:schemeClr val="tx1"/>
              </a:solidFill>
            </a:rPr>
            <a:t>¿Cómo?</a:t>
          </a:r>
          <a:endParaRPr lang="en-GB" sz="1800" b="0" kern="1200" dirty="0">
            <a:solidFill>
              <a:schemeClr val="tx1"/>
            </a:solidFill>
          </a:endParaRPr>
        </a:p>
      </dsp:txBody>
      <dsp:txXfrm>
        <a:off x="4180618" y="3667355"/>
        <a:ext cx="979981" cy="979981"/>
      </dsp:txXfrm>
    </dsp:sp>
    <dsp:sp modelId="{E80F43FF-A545-4C5C-9C98-25725E419A25}">
      <dsp:nvSpPr>
        <dsp:cNvPr id="0" name=""/>
        <dsp:cNvSpPr/>
      </dsp:nvSpPr>
      <dsp:spPr>
        <a:xfrm rot="10800000">
          <a:off x="3839970" y="2180908"/>
          <a:ext cx="197461" cy="428370"/>
        </a:xfrm>
        <a:prstGeom prst="rightArrow">
          <a:avLst>
            <a:gd name="adj1" fmla="val 60000"/>
            <a:gd name="adj2" fmla="val 50000"/>
          </a:avLst>
        </a:prstGeom>
        <a:solidFill>
          <a:schemeClr val="accent1">
            <a:tint val="60000"/>
            <a:hueOff val="0"/>
            <a:satOff val="0"/>
            <a:lumOff val="0"/>
            <a:alphaOff val="0"/>
          </a:schemeClr>
        </a:solidFill>
        <a:ln w="25400">
          <a:solidFill>
            <a:schemeClr val="bg2">
              <a:lumMod val="25000"/>
            </a:schemeClr>
          </a:solidFill>
        </a:ln>
        <a:effectLst/>
        <a:scene3d>
          <a:camera prst="perspectiveRelaxed" fov="3900000">
            <a:rot lat="18000000" lon="0" rev="0"/>
          </a:camera>
          <a:lightRig rig="threePt" dir="t"/>
        </a:scene3d>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de-DE" sz="1800" kern="1200"/>
        </a:p>
      </dsp:txBody>
      <dsp:txXfrm rot="10800000">
        <a:off x="3899208" y="2266582"/>
        <a:ext cx="138223" cy="257022"/>
      </dsp:txXfrm>
    </dsp:sp>
    <dsp:sp modelId="{128B1E99-C69C-48EA-B497-73BB9F1ADFC4}">
      <dsp:nvSpPr>
        <dsp:cNvPr id="0" name=""/>
        <dsp:cNvSpPr/>
      </dsp:nvSpPr>
      <dsp:spPr>
        <a:xfrm>
          <a:off x="2069885" y="1556621"/>
          <a:ext cx="1676943" cy="1676943"/>
        </a:xfrm>
        <a:prstGeom prst="ellipse">
          <a:avLst/>
        </a:prstGeom>
        <a:gradFill rotWithShape="0">
          <a:gsLst>
            <a:gs pos="1000">
              <a:schemeClr val="bg1">
                <a:lumMod val="75000"/>
              </a:schemeClr>
            </a:gs>
            <a:gs pos="48000">
              <a:schemeClr val="bg1">
                <a:lumMod val="95000"/>
              </a:schemeClr>
            </a:gs>
            <a:gs pos="100000">
              <a:schemeClr val="bg1">
                <a:lumMod val="65000"/>
              </a:schemeClr>
            </a:gs>
          </a:gsLst>
          <a:lin ang="5400000" scaled="0"/>
        </a:gradFill>
        <a:ln w="19050" cap="flat" cmpd="sng" algn="ctr">
          <a:solidFill>
            <a:schemeClr val="lt1">
              <a:hueOff val="0"/>
              <a:satOff val="0"/>
              <a:lumOff val="0"/>
              <a:alphaOff val="0"/>
            </a:schemeClr>
          </a:solidFill>
          <a:prstDash val="solid"/>
          <a:miter lim="800000"/>
        </a:ln>
        <a:effectLst>
          <a:outerShdw blurRad="101600" sx="105000" sy="105000" rotWithShape="0">
            <a:srgbClr val="000000">
              <a:alpha val="80000"/>
            </a:srgbClr>
          </a:outerShdw>
        </a:effectLst>
        <a:scene3d>
          <a:camera prst="perspectiveRelaxed" fov="3900000">
            <a:rot lat="18000000" lon="0" rev="0"/>
          </a:camera>
          <a:lightRig rig="threePt" dir="t"/>
        </a:scene3d>
        <a:sp3d extrusionH="63500" prstMaterial="matte"/>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b="0" kern="1200" dirty="0">
              <a:solidFill>
                <a:schemeClr val="tx1"/>
              </a:solidFill>
            </a:rPr>
            <a:t>¿Cuando?</a:t>
          </a:r>
          <a:endParaRPr lang="en-GB" sz="1800" b="0" kern="1200" dirty="0">
            <a:solidFill>
              <a:schemeClr val="tx1"/>
            </a:solidFill>
          </a:endParaRPr>
        </a:p>
      </dsp:txBody>
      <dsp:txXfrm>
        <a:off x="2315468" y="1802204"/>
        <a:ext cx="1185777" cy="118577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s-MX"/>
          </a:p>
        </p:txBody>
      </p:sp>
      <p:sp>
        <p:nvSpPr>
          <p:cNvPr id="3" name="Marcador de fecha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12E270D5-7E58-43DE-B3E7-533A16455941}" type="datetimeFigureOut">
              <a:rPr lang="es-MX" smtClean="0"/>
              <a:pPr/>
              <a:t>29/09/2016</a:t>
            </a:fld>
            <a:endParaRPr lang="es-MX"/>
          </a:p>
        </p:txBody>
      </p:sp>
      <p:sp>
        <p:nvSpPr>
          <p:cNvPr id="4" name="Marcador de pie de página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6DB8A579-4B7E-4543-A11A-508537BDF540}" type="slidenum">
              <a:rPr lang="es-MX" smtClean="0"/>
              <a:pPr/>
              <a:t>‹Nº›</a:t>
            </a:fld>
            <a:endParaRPr lang="es-MX"/>
          </a:p>
        </p:txBody>
      </p:sp>
    </p:spTree>
    <p:extLst>
      <p:ext uri="{BB962C8B-B14F-4D97-AF65-F5344CB8AC3E}">
        <p14:creationId xmlns:p14="http://schemas.microsoft.com/office/powerpoint/2010/main" val="2287628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s-MX"/>
          </a:p>
        </p:txBody>
      </p:sp>
      <p:sp>
        <p:nvSpPr>
          <p:cNvPr id="3" name="Marcador de fecha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899222DB-657E-4BAA-BAE7-49B112474608}" type="datetimeFigureOut">
              <a:rPr lang="es-MX" smtClean="0"/>
              <a:pPr/>
              <a:t>29/09/2016</a:t>
            </a:fld>
            <a:endParaRPr lang="es-MX"/>
          </a:p>
        </p:txBody>
      </p:sp>
      <p:sp>
        <p:nvSpPr>
          <p:cNvPr id="4" name="Marcador de imagen de diapositiva 3"/>
          <p:cNvSpPr>
            <a:spLocks noGrp="1" noRot="1" noChangeAspect="1"/>
          </p:cNvSpPr>
          <p:nvPr>
            <p:ph type="sldImg" idx="2"/>
          </p:nvPr>
        </p:nvSpPr>
        <p:spPr>
          <a:xfrm>
            <a:off x="1431925" y="1163638"/>
            <a:ext cx="4189413" cy="3141662"/>
          </a:xfrm>
          <a:prstGeom prst="rect">
            <a:avLst/>
          </a:prstGeom>
          <a:noFill/>
          <a:ln w="12700">
            <a:solidFill>
              <a:prstClr val="black"/>
            </a:solidFill>
          </a:ln>
        </p:spPr>
        <p:txBody>
          <a:bodyPr vert="horz" lIns="93497" tIns="46749" rIns="93497" bIns="46749" rtlCol="0" anchor="ctr"/>
          <a:lstStyle/>
          <a:p>
            <a:endParaRPr lang="es-MX"/>
          </a:p>
        </p:txBody>
      </p:sp>
      <p:sp>
        <p:nvSpPr>
          <p:cNvPr id="5" name="Marcador de notas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47321265-18D7-4C6A-B102-335EED6BE3FD}" type="slidenum">
              <a:rPr lang="es-MX" smtClean="0"/>
              <a:pPr/>
              <a:t>‹Nº›</a:t>
            </a:fld>
            <a:endParaRPr lang="es-MX"/>
          </a:p>
        </p:txBody>
      </p:sp>
    </p:spTree>
    <p:extLst>
      <p:ext uri="{BB962C8B-B14F-4D97-AF65-F5344CB8AC3E}">
        <p14:creationId xmlns:p14="http://schemas.microsoft.com/office/powerpoint/2010/main" val="115087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7321265-18D7-4C6A-B102-335EED6BE3FD}" type="slidenum">
              <a:rPr lang="es-MX" smtClean="0"/>
              <a:pPr/>
              <a:t>1</a:t>
            </a:fld>
            <a:endParaRPr lang="es-MX"/>
          </a:p>
        </p:txBody>
      </p:sp>
    </p:spTree>
    <p:extLst>
      <p:ext uri="{BB962C8B-B14F-4D97-AF65-F5344CB8AC3E}">
        <p14:creationId xmlns:p14="http://schemas.microsoft.com/office/powerpoint/2010/main" val="4064776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txBox="1">
            <a:spLocks noGrp="1" noChangeArrowheads="1"/>
          </p:cNvSpPr>
          <p:nvPr/>
        </p:nvSpPr>
        <p:spPr bwMode="auto">
          <a:xfrm>
            <a:off x="4135630" y="9895768"/>
            <a:ext cx="3164172" cy="522020"/>
          </a:xfrm>
          <a:prstGeom prst="rect">
            <a:avLst/>
          </a:prstGeom>
          <a:noFill/>
          <a:ln w="9525">
            <a:noFill/>
            <a:miter lim="800000"/>
            <a:headEnd/>
            <a:tailEnd/>
          </a:ln>
        </p:spPr>
        <p:txBody>
          <a:bodyPr lIns="96900" tIns="48450" rIns="96900" bIns="48450"/>
          <a:lstStyle/>
          <a:p>
            <a:pPr defTabSz="459371" eaLnBrk="0" hangingPunct="0">
              <a:lnSpc>
                <a:spcPct val="93000"/>
              </a:lnSpc>
              <a:buClr>
                <a:srgbClr val="000000"/>
              </a:buClr>
              <a:buSzPct val="100000"/>
            </a:pPr>
            <a:fld id="{4D77FC76-B1ED-4C6F-A3EF-0FB6F8FEEC04}" type="slidenum">
              <a:rPr lang="fr-FR">
                <a:solidFill>
                  <a:schemeClr val="bg1"/>
                </a:solidFill>
                <a:ea typeface="Arial Unicode MS" pitchFamily="34" charset="-128"/>
                <a:cs typeface="Arial Unicode MS" pitchFamily="34" charset="-128"/>
              </a:rPr>
              <a:pPr defTabSz="459371" eaLnBrk="0" hangingPunct="0">
                <a:lnSpc>
                  <a:spcPct val="93000"/>
                </a:lnSpc>
                <a:buClr>
                  <a:srgbClr val="000000"/>
                </a:buClr>
                <a:buSzPct val="100000"/>
              </a:pPr>
              <a:t>24</a:t>
            </a:fld>
            <a:endParaRPr lang="fr-FR" dirty="0">
              <a:solidFill>
                <a:schemeClr val="bg1"/>
              </a:solidFill>
              <a:ea typeface="Arial Unicode MS" pitchFamily="34" charset="-128"/>
              <a:cs typeface="Arial Unicode MS" pitchFamily="34" charset="-128"/>
            </a:endParaRPr>
          </a:p>
        </p:txBody>
      </p:sp>
      <p:sp>
        <p:nvSpPr>
          <p:cNvPr id="40962" name="Rectangle 2"/>
          <p:cNvSpPr>
            <a:spLocks noGrp="1" noRot="1" noChangeAspect="1" noChangeArrowheads="1" noTextEdit="1"/>
          </p:cNvSpPr>
          <p:nvPr>
            <p:ph type="sldImg"/>
          </p:nvPr>
        </p:nvSpPr>
        <p:spPr>
          <a:xfrm>
            <a:off x="-15770225" y="-13441363"/>
            <a:ext cx="18976975" cy="14233526"/>
          </a:xfrm>
          <a:ln/>
        </p:spPr>
      </p:sp>
      <p:sp>
        <p:nvSpPr>
          <p:cNvPr id="40963" name="Rectangle 3"/>
          <p:cNvSpPr>
            <a:spLocks noGrp="1" noChangeArrowheads="1"/>
          </p:cNvSpPr>
          <p:nvPr>
            <p:ph type="body" idx="1"/>
          </p:nvPr>
        </p:nvSpPr>
        <p:spPr>
          <a:xfrm>
            <a:off x="729818" y="4947076"/>
            <a:ext cx="5840167" cy="4690106"/>
          </a:xfrm>
          <a:noFill/>
          <a:ln/>
        </p:spPr>
        <p:txBody>
          <a:bodyPr lIns="0" tIns="0" rIns="0" bIns="0"/>
          <a:lstStyle/>
          <a:p>
            <a:r>
              <a:rPr lang="es-ES"/>
              <a:t>Una cita clásica. Ya hace más de 150 años que se hablaba de la necesidad de medir.</a:t>
            </a:r>
          </a:p>
        </p:txBody>
      </p:sp>
    </p:spTree>
    <p:extLst>
      <p:ext uri="{BB962C8B-B14F-4D97-AF65-F5344CB8AC3E}">
        <p14:creationId xmlns:p14="http://schemas.microsoft.com/office/powerpoint/2010/main" val="3559110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s-ES"/>
              <a:t>Las 4 preguntas clave antes de iniciar cualquier medida. Aplicable especialmente para medidas con portátiles, pero naturalmente también a la hora de definir medidas con analizadores fijos.</a:t>
            </a:r>
          </a:p>
          <a:p>
            <a:r>
              <a:rPr lang="es-ES"/>
              <a:t>Insistir en que aunque puedan parecer cuestiones obvias, es frecuente que muchos análisis no aporten la información que se estaba buscando, con la consiguiente pérdida de tiempo e incluso la necesidad de repetir el registro.</a:t>
            </a:r>
          </a:p>
        </p:txBody>
      </p:sp>
    </p:spTree>
    <p:extLst>
      <p:ext uri="{BB962C8B-B14F-4D97-AF65-F5344CB8AC3E}">
        <p14:creationId xmlns:p14="http://schemas.microsoft.com/office/powerpoint/2010/main" val="2206494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BC580810-B17B-47FB-B98F-D101C848F5F2}" type="slidenum">
              <a:rPr lang="es-ES" smtClean="0"/>
              <a:pPr/>
              <a:t>26</a:t>
            </a:fld>
            <a:endParaRPr lang="es-ES"/>
          </a:p>
        </p:txBody>
      </p:sp>
      <p:sp>
        <p:nvSpPr>
          <p:cNvPr id="45058" name="Rectangle 7"/>
          <p:cNvSpPr txBox="1">
            <a:spLocks noGrp="1" noChangeArrowheads="1"/>
          </p:cNvSpPr>
          <p:nvPr/>
        </p:nvSpPr>
        <p:spPr bwMode="auto">
          <a:xfrm>
            <a:off x="4135630" y="9897384"/>
            <a:ext cx="3164172" cy="520405"/>
          </a:xfrm>
          <a:prstGeom prst="rect">
            <a:avLst/>
          </a:prstGeom>
          <a:noFill/>
          <a:ln w="9525">
            <a:noFill/>
            <a:miter lim="800000"/>
            <a:headEnd/>
            <a:tailEnd/>
          </a:ln>
        </p:spPr>
        <p:txBody>
          <a:bodyPr lIns="101277" tIns="50638" rIns="101277" bIns="50638" anchor="b"/>
          <a:lstStyle/>
          <a:p>
            <a:pPr algn="r" defTabSz="1012889"/>
            <a:fld id="{C35211FC-6143-408D-B4CF-427A3D26A3D1}" type="slidenum">
              <a:rPr lang="de-DE" sz="1300">
                <a:cs typeface="Arial" charset="0"/>
              </a:rPr>
              <a:pPr algn="r" defTabSz="1012889"/>
              <a:t>26</a:t>
            </a:fld>
            <a:endParaRPr lang="de-DE" sz="1300" dirty="0">
              <a:cs typeface="Arial" charset="0"/>
            </a:endParaRPr>
          </a:p>
        </p:txBody>
      </p:sp>
      <p:sp>
        <p:nvSpPr>
          <p:cNvPr id="45059" name="Rectangle 7"/>
          <p:cNvSpPr txBox="1">
            <a:spLocks noGrp="1" noChangeArrowheads="1"/>
          </p:cNvSpPr>
          <p:nvPr/>
        </p:nvSpPr>
        <p:spPr bwMode="auto">
          <a:xfrm>
            <a:off x="4138895" y="9902233"/>
            <a:ext cx="3162539" cy="517172"/>
          </a:xfrm>
          <a:prstGeom prst="rect">
            <a:avLst/>
          </a:prstGeom>
          <a:noFill/>
          <a:ln w="9525">
            <a:noFill/>
            <a:miter lim="800000"/>
            <a:headEnd/>
            <a:tailEnd/>
          </a:ln>
        </p:spPr>
        <p:txBody>
          <a:bodyPr lIns="105024" tIns="52517" rIns="105024" bIns="52517" anchor="b"/>
          <a:lstStyle/>
          <a:p>
            <a:pPr algn="r" defTabSz="1050223"/>
            <a:fld id="{0D19F737-94C2-4705-9AB0-A7DFC103CFA4}" type="slidenum">
              <a:rPr lang="en-GB" sz="1400">
                <a:cs typeface="Arial" charset="0"/>
              </a:rPr>
              <a:pPr algn="r" defTabSz="1050223"/>
              <a:t>26</a:t>
            </a:fld>
            <a:endParaRPr lang="en-GB" sz="1400" dirty="0">
              <a:cs typeface="Arial" charset="0"/>
            </a:endParaRPr>
          </a:p>
        </p:txBody>
      </p:sp>
      <p:sp>
        <p:nvSpPr>
          <p:cNvPr id="45060" name="Rectangle 2"/>
          <p:cNvSpPr>
            <a:spLocks noGrp="1" noRot="1" noChangeAspect="1" noChangeArrowheads="1" noTextEdit="1"/>
          </p:cNvSpPr>
          <p:nvPr>
            <p:ph type="sldImg"/>
          </p:nvPr>
        </p:nvSpPr>
        <p:spPr>
          <a:xfrm>
            <a:off x="1047750" y="782638"/>
            <a:ext cx="5210175" cy="3906837"/>
          </a:xfrm>
          <a:ln/>
        </p:spPr>
      </p:sp>
      <p:sp>
        <p:nvSpPr>
          <p:cNvPr id="45061" name="Rectangle 3"/>
          <p:cNvSpPr>
            <a:spLocks noGrp="1" noChangeArrowheads="1"/>
          </p:cNvSpPr>
          <p:nvPr>
            <p:ph type="body" idx="1"/>
          </p:nvPr>
        </p:nvSpPr>
        <p:spPr>
          <a:xfrm>
            <a:off x="973089" y="4948692"/>
            <a:ext cx="5355255" cy="4688490"/>
          </a:xfrm>
          <a:noFill/>
          <a:ln/>
        </p:spPr>
        <p:txBody>
          <a:bodyPr lIns="105024" tIns="52517" rIns="105024" bIns="52517"/>
          <a:lstStyle/>
          <a:p>
            <a:r>
              <a:rPr lang="es-ES"/>
              <a:t>Posibilidades de objetivos que podemos plantearnos a la hora de definir una medición. Son ejemplos significativos, naturalmente hay más.</a:t>
            </a:r>
            <a:endParaRPr lang="es-ES" noProof="1"/>
          </a:p>
        </p:txBody>
      </p:sp>
    </p:spTree>
    <p:extLst>
      <p:ext uri="{BB962C8B-B14F-4D97-AF65-F5344CB8AC3E}">
        <p14:creationId xmlns:p14="http://schemas.microsoft.com/office/powerpoint/2010/main" val="99605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3C989575-9D5B-447D-B684-B8371A46415A}" type="slidenum">
              <a:rPr lang="es-ES" smtClean="0"/>
              <a:pPr/>
              <a:t>27</a:t>
            </a:fld>
            <a:endParaRPr lang="es-ES"/>
          </a:p>
        </p:txBody>
      </p:sp>
      <p:sp>
        <p:nvSpPr>
          <p:cNvPr id="47106" name="Rectangle 7"/>
          <p:cNvSpPr txBox="1">
            <a:spLocks noGrp="1" noChangeArrowheads="1"/>
          </p:cNvSpPr>
          <p:nvPr/>
        </p:nvSpPr>
        <p:spPr bwMode="auto">
          <a:xfrm>
            <a:off x="4135630" y="9897384"/>
            <a:ext cx="3164172" cy="520405"/>
          </a:xfrm>
          <a:prstGeom prst="rect">
            <a:avLst/>
          </a:prstGeom>
          <a:noFill/>
          <a:ln w="9525">
            <a:noFill/>
            <a:miter lim="800000"/>
            <a:headEnd/>
            <a:tailEnd/>
          </a:ln>
        </p:spPr>
        <p:txBody>
          <a:bodyPr lIns="101277" tIns="50638" rIns="101277" bIns="50638" anchor="b"/>
          <a:lstStyle/>
          <a:p>
            <a:pPr algn="r" defTabSz="1012889"/>
            <a:fld id="{D2EF1186-8A42-4290-B554-4D4E9501F173}" type="slidenum">
              <a:rPr lang="de-DE" sz="1300">
                <a:cs typeface="Arial" charset="0"/>
              </a:rPr>
              <a:pPr algn="r" defTabSz="1012889"/>
              <a:t>27</a:t>
            </a:fld>
            <a:endParaRPr lang="de-DE" sz="1300" dirty="0">
              <a:cs typeface="Arial" charset="0"/>
            </a:endParaRPr>
          </a:p>
        </p:txBody>
      </p:sp>
      <p:sp>
        <p:nvSpPr>
          <p:cNvPr id="47107" name="Rectangle 7"/>
          <p:cNvSpPr txBox="1">
            <a:spLocks noGrp="1" noChangeArrowheads="1"/>
          </p:cNvSpPr>
          <p:nvPr/>
        </p:nvSpPr>
        <p:spPr bwMode="auto">
          <a:xfrm>
            <a:off x="4138895" y="9902233"/>
            <a:ext cx="3162539" cy="517172"/>
          </a:xfrm>
          <a:prstGeom prst="rect">
            <a:avLst/>
          </a:prstGeom>
          <a:noFill/>
          <a:ln w="9525">
            <a:noFill/>
            <a:miter lim="800000"/>
            <a:headEnd/>
            <a:tailEnd/>
          </a:ln>
        </p:spPr>
        <p:txBody>
          <a:bodyPr lIns="105024" tIns="52517" rIns="105024" bIns="52517" anchor="b"/>
          <a:lstStyle/>
          <a:p>
            <a:pPr algn="r" defTabSz="1050223"/>
            <a:fld id="{C29A29F8-8116-4180-A1DD-4F91EF897C12}" type="slidenum">
              <a:rPr lang="en-GB" sz="1400">
                <a:cs typeface="Arial" charset="0"/>
              </a:rPr>
              <a:pPr algn="r" defTabSz="1050223"/>
              <a:t>27</a:t>
            </a:fld>
            <a:endParaRPr lang="en-GB" sz="1400" dirty="0">
              <a:cs typeface="Arial" charset="0"/>
            </a:endParaRPr>
          </a:p>
        </p:txBody>
      </p:sp>
      <p:sp>
        <p:nvSpPr>
          <p:cNvPr id="47108" name="Rectangle 2"/>
          <p:cNvSpPr>
            <a:spLocks noGrp="1" noRot="1" noChangeAspect="1" noChangeArrowheads="1" noTextEdit="1"/>
          </p:cNvSpPr>
          <p:nvPr>
            <p:ph type="sldImg"/>
          </p:nvPr>
        </p:nvSpPr>
        <p:spPr>
          <a:xfrm>
            <a:off x="1047750" y="782638"/>
            <a:ext cx="5210175" cy="3906837"/>
          </a:xfrm>
          <a:ln/>
        </p:spPr>
      </p:sp>
      <p:sp>
        <p:nvSpPr>
          <p:cNvPr id="47109" name="Rectangle 3"/>
          <p:cNvSpPr>
            <a:spLocks noGrp="1" noChangeArrowheads="1"/>
          </p:cNvSpPr>
          <p:nvPr>
            <p:ph type="body" idx="1"/>
          </p:nvPr>
        </p:nvSpPr>
        <p:spPr>
          <a:xfrm>
            <a:off x="973089" y="4948692"/>
            <a:ext cx="5355255" cy="4688490"/>
          </a:xfrm>
          <a:noFill/>
          <a:ln/>
        </p:spPr>
        <p:txBody>
          <a:bodyPr lIns="105024" tIns="52517" rIns="105024" bIns="52517"/>
          <a:lstStyle/>
          <a:p>
            <a:r>
              <a:rPr lang="es-ES"/>
              <a:t>Selección del punto adecuado de medida en función de lo que se quiera registrar. Típico ejemplo de disparo de diferencial en una línea final, mientras que se mide en cabecera y te mandan archivo para que se dé diagnóstico. Imposible de “ver” causa en registros.</a:t>
            </a:r>
            <a:endParaRPr lang="es-ES" noProof="1"/>
          </a:p>
        </p:txBody>
      </p:sp>
    </p:spTree>
    <p:extLst>
      <p:ext uri="{BB962C8B-B14F-4D97-AF65-F5344CB8AC3E}">
        <p14:creationId xmlns:p14="http://schemas.microsoft.com/office/powerpoint/2010/main" val="4161092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4DC17C31-78B1-4266-A914-2C8008BF97B1}" type="slidenum">
              <a:rPr lang="es-ES" smtClean="0"/>
              <a:pPr/>
              <a:t>28</a:t>
            </a:fld>
            <a:endParaRPr lang="es-ES"/>
          </a:p>
        </p:txBody>
      </p:sp>
      <p:sp>
        <p:nvSpPr>
          <p:cNvPr id="49154" name="Rectangle 7"/>
          <p:cNvSpPr txBox="1">
            <a:spLocks noGrp="1" noChangeArrowheads="1"/>
          </p:cNvSpPr>
          <p:nvPr/>
        </p:nvSpPr>
        <p:spPr bwMode="auto">
          <a:xfrm>
            <a:off x="4135630" y="9897384"/>
            <a:ext cx="3164172" cy="520405"/>
          </a:xfrm>
          <a:prstGeom prst="rect">
            <a:avLst/>
          </a:prstGeom>
          <a:noFill/>
          <a:ln w="9525">
            <a:noFill/>
            <a:miter lim="800000"/>
            <a:headEnd/>
            <a:tailEnd/>
          </a:ln>
        </p:spPr>
        <p:txBody>
          <a:bodyPr lIns="101277" tIns="50638" rIns="101277" bIns="50638" anchor="b"/>
          <a:lstStyle/>
          <a:p>
            <a:pPr algn="r" defTabSz="1012889"/>
            <a:fld id="{AB6E1546-2855-48F3-9843-88878FC06D12}" type="slidenum">
              <a:rPr lang="de-DE" sz="1300">
                <a:cs typeface="Arial" charset="0"/>
              </a:rPr>
              <a:pPr algn="r" defTabSz="1012889"/>
              <a:t>28</a:t>
            </a:fld>
            <a:endParaRPr lang="de-DE" sz="1300" dirty="0">
              <a:cs typeface="Arial" charset="0"/>
            </a:endParaRPr>
          </a:p>
        </p:txBody>
      </p:sp>
      <p:sp>
        <p:nvSpPr>
          <p:cNvPr id="49155" name="Rectangle 7"/>
          <p:cNvSpPr txBox="1">
            <a:spLocks noGrp="1" noChangeArrowheads="1"/>
          </p:cNvSpPr>
          <p:nvPr/>
        </p:nvSpPr>
        <p:spPr bwMode="auto">
          <a:xfrm>
            <a:off x="4138895" y="9902233"/>
            <a:ext cx="3162539" cy="517172"/>
          </a:xfrm>
          <a:prstGeom prst="rect">
            <a:avLst/>
          </a:prstGeom>
          <a:noFill/>
          <a:ln w="9525">
            <a:noFill/>
            <a:miter lim="800000"/>
            <a:headEnd/>
            <a:tailEnd/>
          </a:ln>
        </p:spPr>
        <p:txBody>
          <a:bodyPr lIns="105024" tIns="52517" rIns="105024" bIns="52517" anchor="b"/>
          <a:lstStyle/>
          <a:p>
            <a:pPr algn="r" defTabSz="1050223"/>
            <a:fld id="{EAE9965F-2264-4245-9CA6-1A0A0C92B31D}" type="slidenum">
              <a:rPr lang="en-GB" sz="1400">
                <a:cs typeface="Arial" charset="0"/>
              </a:rPr>
              <a:pPr algn="r" defTabSz="1050223"/>
              <a:t>28</a:t>
            </a:fld>
            <a:endParaRPr lang="en-GB" sz="1400" dirty="0">
              <a:cs typeface="Arial" charset="0"/>
            </a:endParaRPr>
          </a:p>
        </p:txBody>
      </p:sp>
      <p:sp>
        <p:nvSpPr>
          <p:cNvPr id="49156" name="Rectangle 2"/>
          <p:cNvSpPr>
            <a:spLocks noGrp="1" noRot="1" noChangeAspect="1" noChangeArrowheads="1" noTextEdit="1"/>
          </p:cNvSpPr>
          <p:nvPr>
            <p:ph type="sldImg"/>
          </p:nvPr>
        </p:nvSpPr>
        <p:spPr>
          <a:xfrm>
            <a:off x="1047750" y="782638"/>
            <a:ext cx="5210175" cy="3906837"/>
          </a:xfrm>
          <a:ln/>
        </p:spPr>
      </p:sp>
      <p:sp>
        <p:nvSpPr>
          <p:cNvPr id="49157" name="Rectangle 3"/>
          <p:cNvSpPr>
            <a:spLocks noGrp="1" noChangeArrowheads="1"/>
          </p:cNvSpPr>
          <p:nvPr>
            <p:ph type="body" idx="1"/>
          </p:nvPr>
        </p:nvSpPr>
        <p:spPr>
          <a:xfrm>
            <a:off x="973089" y="4948692"/>
            <a:ext cx="5355255" cy="4688490"/>
          </a:xfrm>
          <a:noFill/>
          <a:ln/>
        </p:spPr>
        <p:txBody>
          <a:bodyPr lIns="105024" tIns="52517" rIns="105024" bIns="52517"/>
          <a:lstStyle/>
          <a:p>
            <a:r>
              <a:rPr lang="es-ES"/>
              <a:t>Selección correcta del tipo de analizador adecuado a la medida y características de la red</a:t>
            </a:r>
            <a:endParaRPr lang="es-ES" noProof="1"/>
          </a:p>
        </p:txBody>
      </p:sp>
    </p:spTree>
    <p:extLst>
      <p:ext uri="{BB962C8B-B14F-4D97-AF65-F5344CB8AC3E}">
        <p14:creationId xmlns:p14="http://schemas.microsoft.com/office/powerpoint/2010/main" val="3254636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E23921B9-A1AB-425D-9096-841716745439}" type="slidenum">
              <a:rPr lang="es-ES" smtClean="0"/>
              <a:pPr/>
              <a:t>29</a:t>
            </a:fld>
            <a:endParaRPr lang="es-ES"/>
          </a:p>
        </p:txBody>
      </p:sp>
      <p:sp>
        <p:nvSpPr>
          <p:cNvPr id="51202" name="Rectangle 7"/>
          <p:cNvSpPr txBox="1">
            <a:spLocks noGrp="1" noChangeArrowheads="1"/>
          </p:cNvSpPr>
          <p:nvPr/>
        </p:nvSpPr>
        <p:spPr bwMode="auto">
          <a:xfrm>
            <a:off x="4135630" y="9897384"/>
            <a:ext cx="3164172" cy="520405"/>
          </a:xfrm>
          <a:prstGeom prst="rect">
            <a:avLst/>
          </a:prstGeom>
          <a:noFill/>
          <a:ln w="9525">
            <a:noFill/>
            <a:miter lim="800000"/>
            <a:headEnd/>
            <a:tailEnd/>
          </a:ln>
        </p:spPr>
        <p:txBody>
          <a:bodyPr lIns="101277" tIns="50638" rIns="101277" bIns="50638" anchor="b"/>
          <a:lstStyle/>
          <a:p>
            <a:pPr algn="r" defTabSz="1012889"/>
            <a:fld id="{B1D96227-731B-4ADE-9565-ACCE667D626C}" type="slidenum">
              <a:rPr lang="de-DE" sz="1300">
                <a:cs typeface="Arial" charset="0"/>
              </a:rPr>
              <a:pPr algn="r" defTabSz="1012889"/>
              <a:t>29</a:t>
            </a:fld>
            <a:endParaRPr lang="de-DE" sz="1300" dirty="0">
              <a:cs typeface="Arial" charset="0"/>
            </a:endParaRPr>
          </a:p>
        </p:txBody>
      </p:sp>
      <p:sp>
        <p:nvSpPr>
          <p:cNvPr id="51203" name="Rectangle 7"/>
          <p:cNvSpPr txBox="1">
            <a:spLocks noGrp="1" noChangeArrowheads="1"/>
          </p:cNvSpPr>
          <p:nvPr/>
        </p:nvSpPr>
        <p:spPr bwMode="auto">
          <a:xfrm>
            <a:off x="4138895" y="9902233"/>
            <a:ext cx="3162539" cy="517172"/>
          </a:xfrm>
          <a:prstGeom prst="rect">
            <a:avLst/>
          </a:prstGeom>
          <a:noFill/>
          <a:ln w="9525">
            <a:noFill/>
            <a:miter lim="800000"/>
            <a:headEnd/>
            <a:tailEnd/>
          </a:ln>
        </p:spPr>
        <p:txBody>
          <a:bodyPr lIns="105024" tIns="52517" rIns="105024" bIns="52517" anchor="b"/>
          <a:lstStyle/>
          <a:p>
            <a:pPr algn="r" defTabSz="1050223"/>
            <a:fld id="{200C97A5-F31D-4EE3-B7E1-9DB3135A9B69}" type="slidenum">
              <a:rPr lang="en-GB" sz="1400">
                <a:cs typeface="Arial" charset="0"/>
              </a:rPr>
              <a:pPr algn="r" defTabSz="1050223"/>
              <a:t>29</a:t>
            </a:fld>
            <a:endParaRPr lang="en-GB" sz="1400" dirty="0">
              <a:cs typeface="Arial" charset="0"/>
            </a:endParaRPr>
          </a:p>
        </p:txBody>
      </p:sp>
      <p:sp>
        <p:nvSpPr>
          <p:cNvPr id="51204" name="Rectangle 2"/>
          <p:cNvSpPr>
            <a:spLocks noGrp="1" noRot="1" noChangeAspect="1" noChangeArrowheads="1" noTextEdit="1"/>
          </p:cNvSpPr>
          <p:nvPr>
            <p:ph type="sldImg"/>
          </p:nvPr>
        </p:nvSpPr>
        <p:spPr>
          <a:xfrm>
            <a:off x="1047750" y="782638"/>
            <a:ext cx="5210175" cy="3906837"/>
          </a:xfrm>
          <a:ln/>
        </p:spPr>
      </p:sp>
      <p:sp>
        <p:nvSpPr>
          <p:cNvPr id="51205" name="Rectangle 3"/>
          <p:cNvSpPr>
            <a:spLocks noGrp="1" noChangeArrowheads="1"/>
          </p:cNvSpPr>
          <p:nvPr>
            <p:ph type="body" idx="1"/>
          </p:nvPr>
        </p:nvSpPr>
        <p:spPr>
          <a:xfrm>
            <a:off x="973089" y="4948692"/>
            <a:ext cx="5355255" cy="4688490"/>
          </a:xfrm>
          <a:noFill/>
          <a:ln/>
        </p:spPr>
        <p:txBody>
          <a:bodyPr lIns="105024" tIns="52517" rIns="105024" bIns="52517"/>
          <a:lstStyle/>
          <a:p>
            <a:r>
              <a:rPr lang="es-ES"/>
              <a:t>Posibilidades de interpretación y de conclusiones a partir de medidas. De nuevo algunos ejemplos significativos.</a:t>
            </a:r>
            <a:endParaRPr lang="es-ES" noProof="1"/>
          </a:p>
        </p:txBody>
      </p:sp>
    </p:spTree>
    <p:extLst>
      <p:ext uri="{BB962C8B-B14F-4D97-AF65-F5344CB8AC3E}">
        <p14:creationId xmlns:p14="http://schemas.microsoft.com/office/powerpoint/2010/main" val="3712882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E0A34F06-001B-4D25-AFDC-7399221EF0EF}" type="slidenum">
              <a:rPr lang="es-ES" smtClean="0"/>
              <a:pPr/>
              <a:t>30</a:t>
            </a:fld>
            <a:endParaRPr lang="es-ES"/>
          </a:p>
        </p:txBody>
      </p:sp>
      <p:sp>
        <p:nvSpPr>
          <p:cNvPr id="53250" name="Rectangle 7"/>
          <p:cNvSpPr txBox="1">
            <a:spLocks noGrp="1" noChangeArrowheads="1"/>
          </p:cNvSpPr>
          <p:nvPr/>
        </p:nvSpPr>
        <p:spPr bwMode="auto">
          <a:xfrm>
            <a:off x="4135630" y="9897384"/>
            <a:ext cx="3164172" cy="520405"/>
          </a:xfrm>
          <a:prstGeom prst="rect">
            <a:avLst/>
          </a:prstGeom>
          <a:noFill/>
          <a:ln w="9525">
            <a:noFill/>
            <a:miter lim="800000"/>
            <a:headEnd/>
            <a:tailEnd/>
          </a:ln>
        </p:spPr>
        <p:txBody>
          <a:bodyPr lIns="101277" tIns="50638" rIns="101277" bIns="50638" anchor="b"/>
          <a:lstStyle/>
          <a:p>
            <a:pPr algn="r" defTabSz="1012889"/>
            <a:fld id="{E5832D42-F359-4D3C-8FF5-961F269A5810}" type="slidenum">
              <a:rPr lang="de-DE" sz="1300">
                <a:cs typeface="Arial" charset="0"/>
              </a:rPr>
              <a:pPr algn="r" defTabSz="1012889"/>
              <a:t>30</a:t>
            </a:fld>
            <a:endParaRPr lang="de-DE" sz="1300" dirty="0">
              <a:cs typeface="Arial" charset="0"/>
            </a:endParaRPr>
          </a:p>
        </p:txBody>
      </p:sp>
      <p:sp>
        <p:nvSpPr>
          <p:cNvPr id="53251" name="Rectangle 7"/>
          <p:cNvSpPr txBox="1">
            <a:spLocks noGrp="1" noChangeArrowheads="1"/>
          </p:cNvSpPr>
          <p:nvPr/>
        </p:nvSpPr>
        <p:spPr bwMode="auto">
          <a:xfrm>
            <a:off x="4138895" y="9902233"/>
            <a:ext cx="3162539" cy="517172"/>
          </a:xfrm>
          <a:prstGeom prst="rect">
            <a:avLst/>
          </a:prstGeom>
          <a:noFill/>
          <a:ln w="9525">
            <a:noFill/>
            <a:miter lim="800000"/>
            <a:headEnd/>
            <a:tailEnd/>
          </a:ln>
        </p:spPr>
        <p:txBody>
          <a:bodyPr lIns="105024" tIns="52517" rIns="105024" bIns="52517" anchor="b"/>
          <a:lstStyle/>
          <a:p>
            <a:pPr algn="r" defTabSz="1050223"/>
            <a:fld id="{FDFA5943-1C09-4F93-A681-B6C5DC8B8BB8}" type="slidenum">
              <a:rPr lang="en-GB" sz="1400">
                <a:cs typeface="Arial" charset="0"/>
              </a:rPr>
              <a:pPr algn="r" defTabSz="1050223"/>
              <a:t>30</a:t>
            </a:fld>
            <a:endParaRPr lang="en-GB" sz="1400" dirty="0">
              <a:cs typeface="Arial" charset="0"/>
            </a:endParaRPr>
          </a:p>
        </p:txBody>
      </p:sp>
      <p:sp>
        <p:nvSpPr>
          <p:cNvPr id="53252" name="Rectangle 2"/>
          <p:cNvSpPr>
            <a:spLocks noGrp="1" noRot="1" noChangeAspect="1" noChangeArrowheads="1" noTextEdit="1"/>
          </p:cNvSpPr>
          <p:nvPr>
            <p:ph type="sldImg"/>
          </p:nvPr>
        </p:nvSpPr>
        <p:spPr>
          <a:xfrm>
            <a:off x="1047750" y="782638"/>
            <a:ext cx="5210175" cy="3906837"/>
          </a:xfrm>
          <a:ln/>
        </p:spPr>
      </p:sp>
      <p:sp>
        <p:nvSpPr>
          <p:cNvPr id="53253" name="Rectangle 3"/>
          <p:cNvSpPr>
            <a:spLocks noGrp="1" noChangeArrowheads="1"/>
          </p:cNvSpPr>
          <p:nvPr>
            <p:ph type="body" idx="1"/>
          </p:nvPr>
        </p:nvSpPr>
        <p:spPr>
          <a:xfrm>
            <a:off x="973089" y="4948692"/>
            <a:ext cx="5355255" cy="4688490"/>
          </a:xfrm>
          <a:noFill/>
          <a:ln/>
        </p:spPr>
        <p:txBody>
          <a:bodyPr lIns="105024" tIns="52517" rIns="105024" bIns="52517"/>
          <a:lstStyle/>
          <a:p>
            <a:r>
              <a:rPr lang="es-ES"/>
              <a:t>Importante tener en cuenta las variables energéticas, es decir, todos aquellos factores que de alguna manera puedan condicionar el resultado y las conclusiones de las medidas. Importancia de incorporar esas variables en cualquier informe que se vaya a efectuar, desde lo más básico hasta el nivel de auditoria completa.</a:t>
            </a:r>
            <a:endParaRPr lang="es-ES" noProof="1"/>
          </a:p>
        </p:txBody>
      </p:sp>
    </p:spTree>
    <p:extLst>
      <p:ext uri="{BB962C8B-B14F-4D97-AF65-F5344CB8AC3E}">
        <p14:creationId xmlns:p14="http://schemas.microsoft.com/office/powerpoint/2010/main" val="302983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p:spPr>
        <p:txBody>
          <a:bodyPr/>
          <a:lstStyle/>
          <a:p>
            <a:pPr lvl="1"/>
            <a:r>
              <a:rPr lang="es-ES"/>
              <a:t>Explicar que no sólo debemos pensar en medir los parámetros eléctricos “habituales”, el concepto medida y su necesidad esencial se aplica a diversos ámbitos. A modo de ejemplo, se comentará la monitorización de las corrientes de defecto y el control continuo del sistema de compensación de reactiva en una instalación.</a:t>
            </a:r>
          </a:p>
        </p:txBody>
      </p:sp>
    </p:spTree>
    <p:extLst>
      <p:ext uri="{BB962C8B-B14F-4D97-AF65-F5344CB8AC3E}">
        <p14:creationId xmlns:p14="http://schemas.microsoft.com/office/powerpoint/2010/main" val="3757702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1 Marcador de imagen de diapositiva"/>
          <p:cNvSpPr>
            <a:spLocks noGrp="1" noRot="1" noChangeAspect="1"/>
          </p:cNvSpPr>
          <p:nvPr>
            <p:ph type="sldImg"/>
          </p:nvPr>
        </p:nvSpPr>
        <p:spPr>
          <a:ln/>
        </p:spPr>
      </p:sp>
      <p:sp>
        <p:nvSpPr>
          <p:cNvPr id="71682" name="2 Marcador de notas"/>
          <p:cNvSpPr>
            <a:spLocks noGrp="1"/>
          </p:cNvSpPr>
          <p:nvPr>
            <p:ph type="body" idx="1"/>
          </p:nvPr>
        </p:nvSpPr>
        <p:spPr>
          <a:noFill/>
          <a:ln/>
        </p:spPr>
        <p:txBody>
          <a:bodyPr/>
          <a:lstStyle/>
          <a:p>
            <a:r>
              <a:rPr lang="es-ES"/>
              <a:t>De nuevo recordar la necesidad de un software de gestión de energía para la verificación de mejoras y, sobretodo, justificación de ahorros que permitan determinar la retribución en caso de un contrato de una ESE o similar. Más adelante vuelve a surgir este tema y se amplía algo más.</a:t>
            </a:r>
          </a:p>
          <a:p>
            <a:endParaRPr lang="es-ES"/>
          </a:p>
        </p:txBody>
      </p:sp>
      <p:sp>
        <p:nvSpPr>
          <p:cNvPr id="71683" name="3 Marcador de número de diapositiva"/>
          <p:cNvSpPr>
            <a:spLocks noGrp="1"/>
          </p:cNvSpPr>
          <p:nvPr>
            <p:ph type="sldNum" sz="quarter" idx="5"/>
          </p:nvPr>
        </p:nvSpPr>
        <p:spPr>
          <a:noFill/>
        </p:spPr>
        <p:txBody>
          <a:bodyPr/>
          <a:lstStyle/>
          <a:p>
            <a:fld id="{718ED491-4F8D-45E4-B7DA-D5BB5EE3CBC3}" type="slidenum">
              <a:rPr lang="es-ES" smtClean="0"/>
              <a:pPr/>
              <a:t>38</a:t>
            </a:fld>
            <a:endParaRPr lang="es-ES"/>
          </a:p>
        </p:txBody>
      </p:sp>
    </p:spTree>
    <p:extLst>
      <p:ext uri="{BB962C8B-B14F-4D97-AF65-F5344CB8AC3E}">
        <p14:creationId xmlns:p14="http://schemas.microsoft.com/office/powerpoint/2010/main" val="28329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a:ln/>
        </p:spPr>
      </p:sp>
      <p:sp>
        <p:nvSpPr>
          <p:cNvPr id="67587" name="2 Marcador de notas"/>
          <p:cNvSpPr>
            <a:spLocks noGrp="1"/>
          </p:cNvSpPr>
          <p:nvPr>
            <p:ph type="body" idx="1"/>
          </p:nvPr>
        </p:nvSpPr>
        <p:spPr>
          <a:noFill/>
        </p:spPr>
        <p:txBody>
          <a:bodyPr/>
          <a:lstStyle/>
          <a:p>
            <a:pPr eaLnBrk="1" hangingPunct="1"/>
            <a:endParaRPr lang="es-MX" altLang="es-MX"/>
          </a:p>
        </p:txBody>
      </p:sp>
      <p:sp>
        <p:nvSpPr>
          <p:cNvPr id="67588" name="3 Marcador de número de diapositiva"/>
          <p:cNvSpPr>
            <a:spLocks noGrp="1"/>
          </p:cNvSpPr>
          <p:nvPr>
            <p:ph type="sldNum" sz="quarter" idx="5"/>
          </p:nvPr>
        </p:nvSpPr>
        <p:spPr>
          <a:noFill/>
        </p:spPr>
        <p:txBody>
          <a:bodyPr/>
          <a:lstStyle>
            <a:lvl1pPr>
              <a:defRPr sz="2700" b="1">
                <a:solidFill>
                  <a:schemeClr val="tx1"/>
                </a:solidFill>
                <a:latin typeface="Times" pitchFamily="18" charset="0"/>
              </a:defRPr>
            </a:lvl1pPr>
            <a:lvl2pPr marL="822870" indent="-316488">
              <a:defRPr sz="2700" b="1">
                <a:solidFill>
                  <a:schemeClr val="tx1"/>
                </a:solidFill>
                <a:latin typeface="Times" pitchFamily="18" charset="0"/>
              </a:defRPr>
            </a:lvl2pPr>
            <a:lvl3pPr marL="1265955" indent="-253191">
              <a:defRPr sz="2700" b="1">
                <a:solidFill>
                  <a:schemeClr val="tx1"/>
                </a:solidFill>
                <a:latin typeface="Times" pitchFamily="18" charset="0"/>
              </a:defRPr>
            </a:lvl3pPr>
            <a:lvl4pPr marL="1772337" indent="-253191">
              <a:defRPr sz="2700" b="1">
                <a:solidFill>
                  <a:schemeClr val="tx1"/>
                </a:solidFill>
                <a:latin typeface="Times" pitchFamily="18" charset="0"/>
              </a:defRPr>
            </a:lvl4pPr>
            <a:lvl5pPr marL="2278719" indent="-253191">
              <a:defRPr sz="2700" b="1">
                <a:solidFill>
                  <a:schemeClr val="tx1"/>
                </a:solidFill>
                <a:latin typeface="Times" pitchFamily="18" charset="0"/>
              </a:defRPr>
            </a:lvl5pPr>
            <a:lvl6pPr marL="2785101" indent="-253191" eaLnBrk="0" fontAlgn="base" hangingPunct="0">
              <a:spcBef>
                <a:spcPct val="0"/>
              </a:spcBef>
              <a:spcAft>
                <a:spcPct val="0"/>
              </a:spcAft>
              <a:defRPr sz="2700" b="1">
                <a:solidFill>
                  <a:schemeClr val="tx1"/>
                </a:solidFill>
                <a:latin typeface="Times" pitchFamily="18" charset="0"/>
              </a:defRPr>
            </a:lvl6pPr>
            <a:lvl7pPr marL="3291483" indent="-253191" eaLnBrk="0" fontAlgn="base" hangingPunct="0">
              <a:spcBef>
                <a:spcPct val="0"/>
              </a:spcBef>
              <a:spcAft>
                <a:spcPct val="0"/>
              </a:spcAft>
              <a:defRPr sz="2700" b="1">
                <a:solidFill>
                  <a:schemeClr val="tx1"/>
                </a:solidFill>
                <a:latin typeface="Times" pitchFamily="18" charset="0"/>
              </a:defRPr>
            </a:lvl7pPr>
            <a:lvl8pPr marL="3797865" indent="-253191" eaLnBrk="0" fontAlgn="base" hangingPunct="0">
              <a:spcBef>
                <a:spcPct val="0"/>
              </a:spcBef>
              <a:spcAft>
                <a:spcPct val="0"/>
              </a:spcAft>
              <a:defRPr sz="2700" b="1">
                <a:solidFill>
                  <a:schemeClr val="tx1"/>
                </a:solidFill>
                <a:latin typeface="Times" pitchFamily="18" charset="0"/>
              </a:defRPr>
            </a:lvl8pPr>
            <a:lvl9pPr marL="4304246" indent="-253191" eaLnBrk="0" fontAlgn="base" hangingPunct="0">
              <a:spcBef>
                <a:spcPct val="0"/>
              </a:spcBef>
              <a:spcAft>
                <a:spcPct val="0"/>
              </a:spcAft>
              <a:defRPr sz="2700" b="1">
                <a:solidFill>
                  <a:schemeClr val="tx1"/>
                </a:solidFill>
                <a:latin typeface="Times" pitchFamily="18" charset="0"/>
              </a:defRPr>
            </a:lvl9pPr>
          </a:lstStyle>
          <a:p>
            <a:fld id="{8C9AA388-C344-4903-85D5-D35DF26686DD}" type="slidenum">
              <a:rPr lang="es-ES_tradnl" altLang="es-MX" sz="1300" b="0"/>
              <a:pPr/>
              <a:t>39</a:t>
            </a:fld>
            <a:endParaRPr lang="es-ES_tradnl" altLang="es-MX" sz="1300" b="0" dirty="0"/>
          </a:p>
        </p:txBody>
      </p:sp>
    </p:spTree>
    <p:extLst>
      <p:ext uri="{BB962C8B-B14F-4D97-AF65-F5344CB8AC3E}">
        <p14:creationId xmlns:p14="http://schemas.microsoft.com/office/powerpoint/2010/main" val="2370024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Marcador de imagen de diapositiva"/>
          <p:cNvSpPr>
            <a:spLocks noGrp="1" noRot="1" noChangeAspect="1" noTextEdit="1"/>
          </p:cNvSpPr>
          <p:nvPr>
            <p:ph type="sldImg"/>
          </p:nvPr>
        </p:nvSpPr>
        <p:spPr>
          <a:ln/>
        </p:spPr>
      </p:sp>
      <p:sp>
        <p:nvSpPr>
          <p:cNvPr id="28674" name="2 Marcador de notas"/>
          <p:cNvSpPr>
            <a:spLocks noGrp="1"/>
          </p:cNvSpPr>
          <p:nvPr>
            <p:ph type="body" idx="1"/>
          </p:nvPr>
        </p:nvSpPr>
        <p:spPr>
          <a:noFill/>
          <a:ln/>
        </p:spPr>
        <p:txBody>
          <a:bodyPr/>
          <a:lstStyle/>
          <a:p>
            <a:r>
              <a:rPr lang="es-ES"/>
              <a:t>Recordar aniversario y vocación desde año fundación en la fabricación de equipos para el uso racional de la energía (eficiencia energética)</a:t>
            </a:r>
          </a:p>
          <a:p>
            <a:endParaRPr lang="es-ES"/>
          </a:p>
        </p:txBody>
      </p:sp>
      <p:sp>
        <p:nvSpPr>
          <p:cNvPr id="28675" name="3 Marcador de número de diapositiva"/>
          <p:cNvSpPr txBox="1">
            <a:spLocks noGrp="1"/>
          </p:cNvSpPr>
          <p:nvPr/>
        </p:nvSpPr>
        <p:spPr bwMode="auto">
          <a:xfrm>
            <a:off x="4135630" y="9895768"/>
            <a:ext cx="3164172" cy="522020"/>
          </a:xfrm>
          <a:prstGeom prst="rect">
            <a:avLst/>
          </a:prstGeom>
          <a:noFill/>
          <a:ln w="9525">
            <a:noFill/>
            <a:miter lim="800000"/>
            <a:headEnd/>
            <a:tailEnd/>
          </a:ln>
        </p:spPr>
        <p:txBody>
          <a:bodyPr lIns="96870" tIns="48435" rIns="96870" bIns="48435" anchor="b"/>
          <a:lstStyle/>
          <a:p>
            <a:pPr algn="r"/>
            <a:fld id="{46768CCC-2B58-411D-961C-50FDA100ACC3}" type="slidenum">
              <a:rPr lang="es-ES" sz="1200"/>
              <a:pPr algn="r"/>
              <a:t>3</a:t>
            </a:fld>
            <a:endParaRPr lang="es-ES" sz="1200" dirty="0"/>
          </a:p>
        </p:txBody>
      </p:sp>
    </p:spTree>
    <p:extLst>
      <p:ext uri="{BB962C8B-B14F-4D97-AF65-F5344CB8AC3E}">
        <p14:creationId xmlns:p14="http://schemas.microsoft.com/office/powerpoint/2010/main" val="624115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p:spPr>
        <p:txBody>
          <a:bodyPr/>
          <a:lstStyle/>
          <a:p>
            <a:pPr eaLnBrk="1" hangingPunct="1"/>
            <a:endParaRPr lang="es-MX" altLang="es-MX"/>
          </a:p>
        </p:txBody>
      </p:sp>
      <p:sp>
        <p:nvSpPr>
          <p:cNvPr id="69636" name="3 Marcador de número de diapositiva"/>
          <p:cNvSpPr>
            <a:spLocks noGrp="1"/>
          </p:cNvSpPr>
          <p:nvPr>
            <p:ph type="sldNum" sz="quarter" idx="5"/>
          </p:nvPr>
        </p:nvSpPr>
        <p:spPr>
          <a:noFill/>
        </p:spPr>
        <p:txBody>
          <a:bodyPr/>
          <a:lstStyle>
            <a:lvl1pPr>
              <a:defRPr sz="2700" b="1">
                <a:solidFill>
                  <a:schemeClr val="tx1"/>
                </a:solidFill>
                <a:latin typeface="Times" pitchFamily="18" charset="0"/>
              </a:defRPr>
            </a:lvl1pPr>
            <a:lvl2pPr marL="822870" indent="-316488">
              <a:defRPr sz="2700" b="1">
                <a:solidFill>
                  <a:schemeClr val="tx1"/>
                </a:solidFill>
                <a:latin typeface="Times" pitchFamily="18" charset="0"/>
              </a:defRPr>
            </a:lvl2pPr>
            <a:lvl3pPr marL="1265955" indent="-253191">
              <a:defRPr sz="2700" b="1">
                <a:solidFill>
                  <a:schemeClr val="tx1"/>
                </a:solidFill>
                <a:latin typeface="Times" pitchFamily="18" charset="0"/>
              </a:defRPr>
            </a:lvl3pPr>
            <a:lvl4pPr marL="1772337" indent="-253191">
              <a:defRPr sz="2700" b="1">
                <a:solidFill>
                  <a:schemeClr val="tx1"/>
                </a:solidFill>
                <a:latin typeface="Times" pitchFamily="18" charset="0"/>
              </a:defRPr>
            </a:lvl4pPr>
            <a:lvl5pPr marL="2278719" indent="-253191">
              <a:defRPr sz="2700" b="1">
                <a:solidFill>
                  <a:schemeClr val="tx1"/>
                </a:solidFill>
                <a:latin typeface="Times" pitchFamily="18" charset="0"/>
              </a:defRPr>
            </a:lvl5pPr>
            <a:lvl6pPr marL="2785101" indent="-253191" eaLnBrk="0" fontAlgn="base" hangingPunct="0">
              <a:spcBef>
                <a:spcPct val="0"/>
              </a:spcBef>
              <a:spcAft>
                <a:spcPct val="0"/>
              </a:spcAft>
              <a:defRPr sz="2700" b="1">
                <a:solidFill>
                  <a:schemeClr val="tx1"/>
                </a:solidFill>
                <a:latin typeface="Times" pitchFamily="18" charset="0"/>
              </a:defRPr>
            </a:lvl6pPr>
            <a:lvl7pPr marL="3291483" indent="-253191" eaLnBrk="0" fontAlgn="base" hangingPunct="0">
              <a:spcBef>
                <a:spcPct val="0"/>
              </a:spcBef>
              <a:spcAft>
                <a:spcPct val="0"/>
              </a:spcAft>
              <a:defRPr sz="2700" b="1">
                <a:solidFill>
                  <a:schemeClr val="tx1"/>
                </a:solidFill>
                <a:latin typeface="Times" pitchFamily="18" charset="0"/>
              </a:defRPr>
            </a:lvl7pPr>
            <a:lvl8pPr marL="3797865" indent="-253191" eaLnBrk="0" fontAlgn="base" hangingPunct="0">
              <a:spcBef>
                <a:spcPct val="0"/>
              </a:spcBef>
              <a:spcAft>
                <a:spcPct val="0"/>
              </a:spcAft>
              <a:defRPr sz="2700" b="1">
                <a:solidFill>
                  <a:schemeClr val="tx1"/>
                </a:solidFill>
                <a:latin typeface="Times" pitchFamily="18" charset="0"/>
              </a:defRPr>
            </a:lvl8pPr>
            <a:lvl9pPr marL="4304246" indent="-253191" eaLnBrk="0" fontAlgn="base" hangingPunct="0">
              <a:spcBef>
                <a:spcPct val="0"/>
              </a:spcBef>
              <a:spcAft>
                <a:spcPct val="0"/>
              </a:spcAft>
              <a:defRPr sz="2700" b="1">
                <a:solidFill>
                  <a:schemeClr val="tx1"/>
                </a:solidFill>
                <a:latin typeface="Times" pitchFamily="18" charset="0"/>
              </a:defRPr>
            </a:lvl9pPr>
          </a:lstStyle>
          <a:p>
            <a:fld id="{712A88B5-597C-4411-BFF7-4164D34F0535}" type="slidenum">
              <a:rPr lang="es-ES_tradnl" altLang="es-MX" sz="1300" b="0"/>
              <a:pPr/>
              <a:t>41</a:t>
            </a:fld>
            <a:endParaRPr lang="es-ES_tradnl" altLang="es-MX" sz="1300" b="0" dirty="0"/>
          </a:p>
        </p:txBody>
      </p:sp>
    </p:spTree>
    <p:extLst>
      <p:ext uri="{BB962C8B-B14F-4D97-AF65-F5344CB8AC3E}">
        <p14:creationId xmlns:p14="http://schemas.microsoft.com/office/powerpoint/2010/main" val="3856292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p:spPr>
        <p:txBody>
          <a:bodyPr/>
          <a:lstStyle/>
          <a:p>
            <a:pPr eaLnBrk="1" hangingPunct="1"/>
            <a:endParaRPr lang="es-MX" altLang="es-MX"/>
          </a:p>
        </p:txBody>
      </p:sp>
      <p:sp>
        <p:nvSpPr>
          <p:cNvPr id="69636" name="3 Marcador de número de diapositiva"/>
          <p:cNvSpPr>
            <a:spLocks noGrp="1"/>
          </p:cNvSpPr>
          <p:nvPr>
            <p:ph type="sldNum" sz="quarter" idx="5"/>
          </p:nvPr>
        </p:nvSpPr>
        <p:spPr>
          <a:noFill/>
        </p:spPr>
        <p:txBody>
          <a:bodyPr/>
          <a:lstStyle>
            <a:lvl1pPr>
              <a:defRPr sz="2700" b="1">
                <a:solidFill>
                  <a:schemeClr val="tx1"/>
                </a:solidFill>
                <a:latin typeface="Times" pitchFamily="18" charset="0"/>
              </a:defRPr>
            </a:lvl1pPr>
            <a:lvl2pPr marL="822870" indent="-316488">
              <a:defRPr sz="2700" b="1">
                <a:solidFill>
                  <a:schemeClr val="tx1"/>
                </a:solidFill>
                <a:latin typeface="Times" pitchFamily="18" charset="0"/>
              </a:defRPr>
            </a:lvl2pPr>
            <a:lvl3pPr marL="1265955" indent="-253191">
              <a:defRPr sz="2700" b="1">
                <a:solidFill>
                  <a:schemeClr val="tx1"/>
                </a:solidFill>
                <a:latin typeface="Times" pitchFamily="18" charset="0"/>
              </a:defRPr>
            </a:lvl3pPr>
            <a:lvl4pPr marL="1772337" indent="-253191">
              <a:defRPr sz="2700" b="1">
                <a:solidFill>
                  <a:schemeClr val="tx1"/>
                </a:solidFill>
                <a:latin typeface="Times" pitchFamily="18" charset="0"/>
              </a:defRPr>
            </a:lvl4pPr>
            <a:lvl5pPr marL="2278719" indent="-253191">
              <a:defRPr sz="2700" b="1">
                <a:solidFill>
                  <a:schemeClr val="tx1"/>
                </a:solidFill>
                <a:latin typeface="Times" pitchFamily="18" charset="0"/>
              </a:defRPr>
            </a:lvl5pPr>
            <a:lvl6pPr marL="2785101" indent="-253191" eaLnBrk="0" fontAlgn="base" hangingPunct="0">
              <a:spcBef>
                <a:spcPct val="0"/>
              </a:spcBef>
              <a:spcAft>
                <a:spcPct val="0"/>
              </a:spcAft>
              <a:defRPr sz="2700" b="1">
                <a:solidFill>
                  <a:schemeClr val="tx1"/>
                </a:solidFill>
                <a:latin typeface="Times" pitchFamily="18" charset="0"/>
              </a:defRPr>
            </a:lvl6pPr>
            <a:lvl7pPr marL="3291483" indent="-253191" eaLnBrk="0" fontAlgn="base" hangingPunct="0">
              <a:spcBef>
                <a:spcPct val="0"/>
              </a:spcBef>
              <a:spcAft>
                <a:spcPct val="0"/>
              </a:spcAft>
              <a:defRPr sz="2700" b="1">
                <a:solidFill>
                  <a:schemeClr val="tx1"/>
                </a:solidFill>
                <a:latin typeface="Times" pitchFamily="18" charset="0"/>
              </a:defRPr>
            </a:lvl7pPr>
            <a:lvl8pPr marL="3797865" indent="-253191" eaLnBrk="0" fontAlgn="base" hangingPunct="0">
              <a:spcBef>
                <a:spcPct val="0"/>
              </a:spcBef>
              <a:spcAft>
                <a:spcPct val="0"/>
              </a:spcAft>
              <a:defRPr sz="2700" b="1">
                <a:solidFill>
                  <a:schemeClr val="tx1"/>
                </a:solidFill>
                <a:latin typeface="Times" pitchFamily="18" charset="0"/>
              </a:defRPr>
            </a:lvl8pPr>
            <a:lvl9pPr marL="4304246" indent="-253191" eaLnBrk="0" fontAlgn="base" hangingPunct="0">
              <a:spcBef>
                <a:spcPct val="0"/>
              </a:spcBef>
              <a:spcAft>
                <a:spcPct val="0"/>
              </a:spcAft>
              <a:defRPr sz="2700" b="1">
                <a:solidFill>
                  <a:schemeClr val="tx1"/>
                </a:solidFill>
                <a:latin typeface="Times" pitchFamily="18" charset="0"/>
              </a:defRPr>
            </a:lvl9pPr>
          </a:lstStyle>
          <a:p>
            <a:fld id="{712A88B5-597C-4411-BFF7-4164D34F0535}" type="slidenum">
              <a:rPr lang="es-ES_tradnl" altLang="es-MX" sz="1300" b="0"/>
              <a:pPr/>
              <a:t>42</a:t>
            </a:fld>
            <a:endParaRPr lang="es-ES_tradnl" altLang="es-MX" sz="1300" b="0" dirty="0"/>
          </a:p>
        </p:txBody>
      </p:sp>
    </p:spTree>
    <p:extLst>
      <p:ext uri="{BB962C8B-B14F-4D97-AF65-F5344CB8AC3E}">
        <p14:creationId xmlns:p14="http://schemas.microsoft.com/office/powerpoint/2010/main" val="823700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p:spPr>
        <p:txBody>
          <a:bodyPr/>
          <a:lstStyle/>
          <a:p>
            <a:pPr eaLnBrk="1" hangingPunct="1"/>
            <a:endParaRPr lang="es-MX" altLang="es-MX"/>
          </a:p>
        </p:txBody>
      </p:sp>
      <p:sp>
        <p:nvSpPr>
          <p:cNvPr id="69636" name="3 Marcador de número de diapositiva"/>
          <p:cNvSpPr>
            <a:spLocks noGrp="1"/>
          </p:cNvSpPr>
          <p:nvPr>
            <p:ph type="sldNum" sz="quarter" idx="5"/>
          </p:nvPr>
        </p:nvSpPr>
        <p:spPr>
          <a:noFill/>
        </p:spPr>
        <p:txBody>
          <a:bodyPr/>
          <a:lstStyle>
            <a:lvl1pPr>
              <a:defRPr sz="2700" b="1">
                <a:solidFill>
                  <a:schemeClr val="tx1"/>
                </a:solidFill>
                <a:latin typeface="Times" pitchFamily="18" charset="0"/>
              </a:defRPr>
            </a:lvl1pPr>
            <a:lvl2pPr marL="822870" indent="-316488">
              <a:defRPr sz="2700" b="1">
                <a:solidFill>
                  <a:schemeClr val="tx1"/>
                </a:solidFill>
                <a:latin typeface="Times" pitchFamily="18" charset="0"/>
              </a:defRPr>
            </a:lvl2pPr>
            <a:lvl3pPr marL="1265955" indent="-253191">
              <a:defRPr sz="2700" b="1">
                <a:solidFill>
                  <a:schemeClr val="tx1"/>
                </a:solidFill>
                <a:latin typeface="Times" pitchFamily="18" charset="0"/>
              </a:defRPr>
            </a:lvl3pPr>
            <a:lvl4pPr marL="1772337" indent="-253191">
              <a:defRPr sz="2700" b="1">
                <a:solidFill>
                  <a:schemeClr val="tx1"/>
                </a:solidFill>
                <a:latin typeface="Times" pitchFamily="18" charset="0"/>
              </a:defRPr>
            </a:lvl4pPr>
            <a:lvl5pPr marL="2278719" indent="-253191">
              <a:defRPr sz="2700" b="1">
                <a:solidFill>
                  <a:schemeClr val="tx1"/>
                </a:solidFill>
                <a:latin typeface="Times" pitchFamily="18" charset="0"/>
              </a:defRPr>
            </a:lvl5pPr>
            <a:lvl6pPr marL="2785101" indent="-253191" eaLnBrk="0" fontAlgn="base" hangingPunct="0">
              <a:spcBef>
                <a:spcPct val="0"/>
              </a:spcBef>
              <a:spcAft>
                <a:spcPct val="0"/>
              </a:spcAft>
              <a:defRPr sz="2700" b="1">
                <a:solidFill>
                  <a:schemeClr val="tx1"/>
                </a:solidFill>
                <a:latin typeface="Times" pitchFamily="18" charset="0"/>
              </a:defRPr>
            </a:lvl6pPr>
            <a:lvl7pPr marL="3291483" indent="-253191" eaLnBrk="0" fontAlgn="base" hangingPunct="0">
              <a:spcBef>
                <a:spcPct val="0"/>
              </a:spcBef>
              <a:spcAft>
                <a:spcPct val="0"/>
              </a:spcAft>
              <a:defRPr sz="2700" b="1">
                <a:solidFill>
                  <a:schemeClr val="tx1"/>
                </a:solidFill>
                <a:latin typeface="Times" pitchFamily="18" charset="0"/>
              </a:defRPr>
            </a:lvl7pPr>
            <a:lvl8pPr marL="3797865" indent="-253191" eaLnBrk="0" fontAlgn="base" hangingPunct="0">
              <a:spcBef>
                <a:spcPct val="0"/>
              </a:spcBef>
              <a:spcAft>
                <a:spcPct val="0"/>
              </a:spcAft>
              <a:defRPr sz="2700" b="1">
                <a:solidFill>
                  <a:schemeClr val="tx1"/>
                </a:solidFill>
                <a:latin typeface="Times" pitchFamily="18" charset="0"/>
              </a:defRPr>
            </a:lvl8pPr>
            <a:lvl9pPr marL="4304246" indent="-253191" eaLnBrk="0" fontAlgn="base" hangingPunct="0">
              <a:spcBef>
                <a:spcPct val="0"/>
              </a:spcBef>
              <a:spcAft>
                <a:spcPct val="0"/>
              </a:spcAft>
              <a:defRPr sz="2700" b="1">
                <a:solidFill>
                  <a:schemeClr val="tx1"/>
                </a:solidFill>
                <a:latin typeface="Times" pitchFamily="18" charset="0"/>
              </a:defRPr>
            </a:lvl9pPr>
          </a:lstStyle>
          <a:p>
            <a:fld id="{712A88B5-597C-4411-BFF7-4164D34F0535}" type="slidenum">
              <a:rPr lang="es-ES_tradnl" altLang="es-MX" sz="1300" b="0"/>
              <a:pPr/>
              <a:t>43</a:t>
            </a:fld>
            <a:endParaRPr lang="es-ES_tradnl" altLang="es-MX" sz="1300" b="0" dirty="0"/>
          </a:p>
        </p:txBody>
      </p:sp>
    </p:spTree>
    <p:extLst>
      <p:ext uri="{BB962C8B-B14F-4D97-AF65-F5344CB8AC3E}">
        <p14:creationId xmlns:p14="http://schemas.microsoft.com/office/powerpoint/2010/main" val="1968209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p:spPr>
        <p:txBody>
          <a:bodyPr/>
          <a:lstStyle/>
          <a:p>
            <a:pPr eaLnBrk="1" hangingPunct="1"/>
            <a:endParaRPr lang="es-MX" altLang="es-MX"/>
          </a:p>
        </p:txBody>
      </p:sp>
      <p:sp>
        <p:nvSpPr>
          <p:cNvPr id="69636" name="3 Marcador de número de diapositiva"/>
          <p:cNvSpPr>
            <a:spLocks noGrp="1"/>
          </p:cNvSpPr>
          <p:nvPr>
            <p:ph type="sldNum" sz="quarter" idx="5"/>
          </p:nvPr>
        </p:nvSpPr>
        <p:spPr>
          <a:noFill/>
        </p:spPr>
        <p:txBody>
          <a:bodyPr/>
          <a:lstStyle>
            <a:lvl1pPr>
              <a:defRPr sz="2700" b="1">
                <a:solidFill>
                  <a:schemeClr val="tx1"/>
                </a:solidFill>
                <a:latin typeface="Times" pitchFamily="18" charset="0"/>
              </a:defRPr>
            </a:lvl1pPr>
            <a:lvl2pPr marL="822870" indent="-316488">
              <a:defRPr sz="2700" b="1">
                <a:solidFill>
                  <a:schemeClr val="tx1"/>
                </a:solidFill>
                <a:latin typeface="Times" pitchFamily="18" charset="0"/>
              </a:defRPr>
            </a:lvl2pPr>
            <a:lvl3pPr marL="1265955" indent="-253191">
              <a:defRPr sz="2700" b="1">
                <a:solidFill>
                  <a:schemeClr val="tx1"/>
                </a:solidFill>
                <a:latin typeface="Times" pitchFamily="18" charset="0"/>
              </a:defRPr>
            </a:lvl3pPr>
            <a:lvl4pPr marL="1772337" indent="-253191">
              <a:defRPr sz="2700" b="1">
                <a:solidFill>
                  <a:schemeClr val="tx1"/>
                </a:solidFill>
                <a:latin typeface="Times" pitchFamily="18" charset="0"/>
              </a:defRPr>
            </a:lvl4pPr>
            <a:lvl5pPr marL="2278719" indent="-253191">
              <a:defRPr sz="2700" b="1">
                <a:solidFill>
                  <a:schemeClr val="tx1"/>
                </a:solidFill>
                <a:latin typeface="Times" pitchFamily="18" charset="0"/>
              </a:defRPr>
            </a:lvl5pPr>
            <a:lvl6pPr marL="2785101" indent="-253191" eaLnBrk="0" fontAlgn="base" hangingPunct="0">
              <a:spcBef>
                <a:spcPct val="0"/>
              </a:spcBef>
              <a:spcAft>
                <a:spcPct val="0"/>
              </a:spcAft>
              <a:defRPr sz="2700" b="1">
                <a:solidFill>
                  <a:schemeClr val="tx1"/>
                </a:solidFill>
                <a:latin typeface="Times" pitchFamily="18" charset="0"/>
              </a:defRPr>
            </a:lvl6pPr>
            <a:lvl7pPr marL="3291483" indent="-253191" eaLnBrk="0" fontAlgn="base" hangingPunct="0">
              <a:spcBef>
                <a:spcPct val="0"/>
              </a:spcBef>
              <a:spcAft>
                <a:spcPct val="0"/>
              </a:spcAft>
              <a:defRPr sz="2700" b="1">
                <a:solidFill>
                  <a:schemeClr val="tx1"/>
                </a:solidFill>
                <a:latin typeface="Times" pitchFamily="18" charset="0"/>
              </a:defRPr>
            </a:lvl7pPr>
            <a:lvl8pPr marL="3797865" indent="-253191" eaLnBrk="0" fontAlgn="base" hangingPunct="0">
              <a:spcBef>
                <a:spcPct val="0"/>
              </a:spcBef>
              <a:spcAft>
                <a:spcPct val="0"/>
              </a:spcAft>
              <a:defRPr sz="2700" b="1">
                <a:solidFill>
                  <a:schemeClr val="tx1"/>
                </a:solidFill>
                <a:latin typeface="Times" pitchFamily="18" charset="0"/>
              </a:defRPr>
            </a:lvl8pPr>
            <a:lvl9pPr marL="4304246" indent="-253191" eaLnBrk="0" fontAlgn="base" hangingPunct="0">
              <a:spcBef>
                <a:spcPct val="0"/>
              </a:spcBef>
              <a:spcAft>
                <a:spcPct val="0"/>
              </a:spcAft>
              <a:defRPr sz="2700" b="1">
                <a:solidFill>
                  <a:schemeClr val="tx1"/>
                </a:solidFill>
                <a:latin typeface="Times" pitchFamily="18" charset="0"/>
              </a:defRPr>
            </a:lvl9pPr>
          </a:lstStyle>
          <a:p>
            <a:fld id="{712A88B5-597C-4411-BFF7-4164D34F0535}" type="slidenum">
              <a:rPr lang="es-ES_tradnl" altLang="es-MX" sz="1300" b="0"/>
              <a:pPr/>
              <a:t>44</a:t>
            </a:fld>
            <a:endParaRPr lang="es-ES_tradnl" altLang="es-MX" sz="1300" b="0" dirty="0"/>
          </a:p>
        </p:txBody>
      </p:sp>
    </p:spTree>
    <p:extLst>
      <p:ext uri="{BB962C8B-B14F-4D97-AF65-F5344CB8AC3E}">
        <p14:creationId xmlns:p14="http://schemas.microsoft.com/office/powerpoint/2010/main" val="3776495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p:spPr>
        <p:txBody>
          <a:bodyPr/>
          <a:lstStyle/>
          <a:p>
            <a:pPr eaLnBrk="1" hangingPunct="1"/>
            <a:endParaRPr lang="es-MX" altLang="es-MX"/>
          </a:p>
        </p:txBody>
      </p:sp>
      <p:sp>
        <p:nvSpPr>
          <p:cNvPr id="69636" name="3 Marcador de número de diapositiva"/>
          <p:cNvSpPr>
            <a:spLocks noGrp="1"/>
          </p:cNvSpPr>
          <p:nvPr>
            <p:ph type="sldNum" sz="quarter" idx="5"/>
          </p:nvPr>
        </p:nvSpPr>
        <p:spPr>
          <a:noFill/>
        </p:spPr>
        <p:txBody>
          <a:bodyPr/>
          <a:lstStyle>
            <a:lvl1pPr>
              <a:defRPr sz="2700" b="1">
                <a:solidFill>
                  <a:schemeClr val="tx1"/>
                </a:solidFill>
                <a:latin typeface="Times" pitchFamily="18" charset="0"/>
              </a:defRPr>
            </a:lvl1pPr>
            <a:lvl2pPr marL="822870" indent="-316488">
              <a:defRPr sz="2700" b="1">
                <a:solidFill>
                  <a:schemeClr val="tx1"/>
                </a:solidFill>
                <a:latin typeface="Times" pitchFamily="18" charset="0"/>
              </a:defRPr>
            </a:lvl2pPr>
            <a:lvl3pPr marL="1265955" indent="-253191">
              <a:defRPr sz="2700" b="1">
                <a:solidFill>
                  <a:schemeClr val="tx1"/>
                </a:solidFill>
                <a:latin typeface="Times" pitchFamily="18" charset="0"/>
              </a:defRPr>
            </a:lvl3pPr>
            <a:lvl4pPr marL="1772337" indent="-253191">
              <a:defRPr sz="2700" b="1">
                <a:solidFill>
                  <a:schemeClr val="tx1"/>
                </a:solidFill>
                <a:latin typeface="Times" pitchFamily="18" charset="0"/>
              </a:defRPr>
            </a:lvl4pPr>
            <a:lvl5pPr marL="2278719" indent="-253191">
              <a:defRPr sz="2700" b="1">
                <a:solidFill>
                  <a:schemeClr val="tx1"/>
                </a:solidFill>
                <a:latin typeface="Times" pitchFamily="18" charset="0"/>
              </a:defRPr>
            </a:lvl5pPr>
            <a:lvl6pPr marL="2785101" indent="-253191" eaLnBrk="0" fontAlgn="base" hangingPunct="0">
              <a:spcBef>
                <a:spcPct val="0"/>
              </a:spcBef>
              <a:spcAft>
                <a:spcPct val="0"/>
              </a:spcAft>
              <a:defRPr sz="2700" b="1">
                <a:solidFill>
                  <a:schemeClr val="tx1"/>
                </a:solidFill>
                <a:latin typeface="Times" pitchFamily="18" charset="0"/>
              </a:defRPr>
            </a:lvl6pPr>
            <a:lvl7pPr marL="3291483" indent="-253191" eaLnBrk="0" fontAlgn="base" hangingPunct="0">
              <a:spcBef>
                <a:spcPct val="0"/>
              </a:spcBef>
              <a:spcAft>
                <a:spcPct val="0"/>
              </a:spcAft>
              <a:defRPr sz="2700" b="1">
                <a:solidFill>
                  <a:schemeClr val="tx1"/>
                </a:solidFill>
                <a:latin typeface="Times" pitchFamily="18" charset="0"/>
              </a:defRPr>
            </a:lvl7pPr>
            <a:lvl8pPr marL="3797865" indent="-253191" eaLnBrk="0" fontAlgn="base" hangingPunct="0">
              <a:spcBef>
                <a:spcPct val="0"/>
              </a:spcBef>
              <a:spcAft>
                <a:spcPct val="0"/>
              </a:spcAft>
              <a:defRPr sz="2700" b="1">
                <a:solidFill>
                  <a:schemeClr val="tx1"/>
                </a:solidFill>
                <a:latin typeface="Times" pitchFamily="18" charset="0"/>
              </a:defRPr>
            </a:lvl8pPr>
            <a:lvl9pPr marL="4304246" indent="-253191" eaLnBrk="0" fontAlgn="base" hangingPunct="0">
              <a:spcBef>
                <a:spcPct val="0"/>
              </a:spcBef>
              <a:spcAft>
                <a:spcPct val="0"/>
              </a:spcAft>
              <a:defRPr sz="2700" b="1">
                <a:solidFill>
                  <a:schemeClr val="tx1"/>
                </a:solidFill>
                <a:latin typeface="Times" pitchFamily="18" charset="0"/>
              </a:defRPr>
            </a:lvl9pPr>
          </a:lstStyle>
          <a:p>
            <a:fld id="{712A88B5-597C-4411-BFF7-4164D34F0535}" type="slidenum">
              <a:rPr lang="es-ES_tradnl" altLang="es-MX" sz="1300" b="0"/>
              <a:pPr/>
              <a:t>45</a:t>
            </a:fld>
            <a:endParaRPr lang="es-ES_tradnl" altLang="es-MX" sz="1300" b="0" dirty="0"/>
          </a:p>
        </p:txBody>
      </p:sp>
    </p:spTree>
    <p:extLst>
      <p:ext uri="{BB962C8B-B14F-4D97-AF65-F5344CB8AC3E}">
        <p14:creationId xmlns:p14="http://schemas.microsoft.com/office/powerpoint/2010/main" val="3773847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p:spPr>
        <p:txBody>
          <a:bodyPr/>
          <a:lstStyle/>
          <a:p>
            <a:pPr eaLnBrk="1" hangingPunct="1"/>
            <a:endParaRPr lang="es-MX" altLang="es-MX"/>
          </a:p>
        </p:txBody>
      </p:sp>
      <p:sp>
        <p:nvSpPr>
          <p:cNvPr id="69636" name="3 Marcador de número de diapositiva"/>
          <p:cNvSpPr>
            <a:spLocks noGrp="1"/>
          </p:cNvSpPr>
          <p:nvPr>
            <p:ph type="sldNum" sz="quarter" idx="5"/>
          </p:nvPr>
        </p:nvSpPr>
        <p:spPr>
          <a:noFill/>
        </p:spPr>
        <p:txBody>
          <a:bodyPr/>
          <a:lstStyle>
            <a:lvl1pPr>
              <a:defRPr sz="2700" b="1">
                <a:solidFill>
                  <a:schemeClr val="tx1"/>
                </a:solidFill>
                <a:latin typeface="Times" pitchFamily="18" charset="0"/>
              </a:defRPr>
            </a:lvl1pPr>
            <a:lvl2pPr marL="822870" indent="-316488">
              <a:defRPr sz="2700" b="1">
                <a:solidFill>
                  <a:schemeClr val="tx1"/>
                </a:solidFill>
                <a:latin typeface="Times" pitchFamily="18" charset="0"/>
              </a:defRPr>
            </a:lvl2pPr>
            <a:lvl3pPr marL="1265955" indent="-253191">
              <a:defRPr sz="2700" b="1">
                <a:solidFill>
                  <a:schemeClr val="tx1"/>
                </a:solidFill>
                <a:latin typeface="Times" pitchFamily="18" charset="0"/>
              </a:defRPr>
            </a:lvl3pPr>
            <a:lvl4pPr marL="1772337" indent="-253191">
              <a:defRPr sz="2700" b="1">
                <a:solidFill>
                  <a:schemeClr val="tx1"/>
                </a:solidFill>
                <a:latin typeface="Times" pitchFamily="18" charset="0"/>
              </a:defRPr>
            </a:lvl4pPr>
            <a:lvl5pPr marL="2278719" indent="-253191">
              <a:defRPr sz="2700" b="1">
                <a:solidFill>
                  <a:schemeClr val="tx1"/>
                </a:solidFill>
                <a:latin typeface="Times" pitchFamily="18" charset="0"/>
              </a:defRPr>
            </a:lvl5pPr>
            <a:lvl6pPr marL="2785101" indent="-253191" eaLnBrk="0" fontAlgn="base" hangingPunct="0">
              <a:spcBef>
                <a:spcPct val="0"/>
              </a:spcBef>
              <a:spcAft>
                <a:spcPct val="0"/>
              </a:spcAft>
              <a:defRPr sz="2700" b="1">
                <a:solidFill>
                  <a:schemeClr val="tx1"/>
                </a:solidFill>
                <a:latin typeface="Times" pitchFamily="18" charset="0"/>
              </a:defRPr>
            </a:lvl6pPr>
            <a:lvl7pPr marL="3291483" indent="-253191" eaLnBrk="0" fontAlgn="base" hangingPunct="0">
              <a:spcBef>
                <a:spcPct val="0"/>
              </a:spcBef>
              <a:spcAft>
                <a:spcPct val="0"/>
              </a:spcAft>
              <a:defRPr sz="2700" b="1">
                <a:solidFill>
                  <a:schemeClr val="tx1"/>
                </a:solidFill>
                <a:latin typeface="Times" pitchFamily="18" charset="0"/>
              </a:defRPr>
            </a:lvl7pPr>
            <a:lvl8pPr marL="3797865" indent="-253191" eaLnBrk="0" fontAlgn="base" hangingPunct="0">
              <a:spcBef>
                <a:spcPct val="0"/>
              </a:spcBef>
              <a:spcAft>
                <a:spcPct val="0"/>
              </a:spcAft>
              <a:defRPr sz="2700" b="1">
                <a:solidFill>
                  <a:schemeClr val="tx1"/>
                </a:solidFill>
                <a:latin typeface="Times" pitchFamily="18" charset="0"/>
              </a:defRPr>
            </a:lvl8pPr>
            <a:lvl9pPr marL="4304246" indent="-253191" eaLnBrk="0" fontAlgn="base" hangingPunct="0">
              <a:spcBef>
                <a:spcPct val="0"/>
              </a:spcBef>
              <a:spcAft>
                <a:spcPct val="0"/>
              </a:spcAft>
              <a:defRPr sz="2700" b="1">
                <a:solidFill>
                  <a:schemeClr val="tx1"/>
                </a:solidFill>
                <a:latin typeface="Times" pitchFamily="18" charset="0"/>
              </a:defRPr>
            </a:lvl9pPr>
          </a:lstStyle>
          <a:p>
            <a:fld id="{712A88B5-597C-4411-BFF7-4164D34F0535}" type="slidenum">
              <a:rPr lang="es-ES_tradnl" altLang="es-MX" sz="1300" b="0"/>
              <a:pPr/>
              <a:t>46</a:t>
            </a:fld>
            <a:endParaRPr lang="es-ES_tradnl" altLang="es-MX" sz="1300" b="0" dirty="0"/>
          </a:p>
        </p:txBody>
      </p:sp>
    </p:spTree>
    <p:extLst>
      <p:ext uri="{BB962C8B-B14F-4D97-AF65-F5344CB8AC3E}">
        <p14:creationId xmlns:p14="http://schemas.microsoft.com/office/powerpoint/2010/main" val="425845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p:spPr>
        <p:txBody>
          <a:bodyPr/>
          <a:lstStyle/>
          <a:p>
            <a:pPr eaLnBrk="1" hangingPunct="1"/>
            <a:endParaRPr lang="es-MX" altLang="es-MX"/>
          </a:p>
        </p:txBody>
      </p:sp>
      <p:sp>
        <p:nvSpPr>
          <p:cNvPr id="69636" name="3 Marcador de número de diapositiva"/>
          <p:cNvSpPr>
            <a:spLocks noGrp="1"/>
          </p:cNvSpPr>
          <p:nvPr>
            <p:ph type="sldNum" sz="quarter" idx="5"/>
          </p:nvPr>
        </p:nvSpPr>
        <p:spPr>
          <a:noFill/>
        </p:spPr>
        <p:txBody>
          <a:bodyPr/>
          <a:lstStyle>
            <a:lvl1pPr>
              <a:defRPr sz="2700" b="1">
                <a:solidFill>
                  <a:schemeClr val="tx1"/>
                </a:solidFill>
                <a:latin typeface="Times" pitchFamily="18" charset="0"/>
              </a:defRPr>
            </a:lvl1pPr>
            <a:lvl2pPr marL="822870" indent="-316488">
              <a:defRPr sz="2700" b="1">
                <a:solidFill>
                  <a:schemeClr val="tx1"/>
                </a:solidFill>
                <a:latin typeface="Times" pitchFamily="18" charset="0"/>
              </a:defRPr>
            </a:lvl2pPr>
            <a:lvl3pPr marL="1265955" indent="-253191">
              <a:defRPr sz="2700" b="1">
                <a:solidFill>
                  <a:schemeClr val="tx1"/>
                </a:solidFill>
                <a:latin typeface="Times" pitchFamily="18" charset="0"/>
              </a:defRPr>
            </a:lvl3pPr>
            <a:lvl4pPr marL="1772337" indent="-253191">
              <a:defRPr sz="2700" b="1">
                <a:solidFill>
                  <a:schemeClr val="tx1"/>
                </a:solidFill>
                <a:latin typeface="Times" pitchFamily="18" charset="0"/>
              </a:defRPr>
            </a:lvl4pPr>
            <a:lvl5pPr marL="2278719" indent="-253191">
              <a:defRPr sz="2700" b="1">
                <a:solidFill>
                  <a:schemeClr val="tx1"/>
                </a:solidFill>
                <a:latin typeface="Times" pitchFamily="18" charset="0"/>
              </a:defRPr>
            </a:lvl5pPr>
            <a:lvl6pPr marL="2785101" indent="-253191" eaLnBrk="0" fontAlgn="base" hangingPunct="0">
              <a:spcBef>
                <a:spcPct val="0"/>
              </a:spcBef>
              <a:spcAft>
                <a:spcPct val="0"/>
              </a:spcAft>
              <a:defRPr sz="2700" b="1">
                <a:solidFill>
                  <a:schemeClr val="tx1"/>
                </a:solidFill>
                <a:latin typeface="Times" pitchFamily="18" charset="0"/>
              </a:defRPr>
            </a:lvl6pPr>
            <a:lvl7pPr marL="3291483" indent="-253191" eaLnBrk="0" fontAlgn="base" hangingPunct="0">
              <a:spcBef>
                <a:spcPct val="0"/>
              </a:spcBef>
              <a:spcAft>
                <a:spcPct val="0"/>
              </a:spcAft>
              <a:defRPr sz="2700" b="1">
                <a:solidFill>
                  <a:schemeClr val="tx1"/>
                </a:solidFill>
                <a:latin typeface="Times" pitchFamily="18" charset="0"/>
              </a:defRPr>
            </a:lvl7pPr>
            <a:lvl8pPr marL="3797865" indent="-253191" eaLnBrk="0" fontAlgn="base" hangingPunct="0">
              <a:spcBef>
                <a:spcPct val="0"/>
              </a:spcBef>
              <a:spcAft>
                <a:spcPct val="0"/>
              </a:spcAft>
              <a:defRPr sz="2700" b="1">
                <a:solidFill>
                  <a:schemeClr val="tx1"/>
                </a:solidFill>
                <a:latin typeface="Times" pitchFamily="18" charset="0"/>
              </a:defRPr>
            </a:lvl8pPr>
            <a:lvl9pPr marL="4304246" indent="-253191" eaLnBrk="0" fontAlgn="base" hangingPunct="0">
              <a:spcBef>
                <a:spcPct val="0"/>
              </a:spcBef>
              <a:spcAft>
                <a:spcPct val="0"/>
              </a:spcAft>
              <a:defRPr sz="2700" b="1">
                <a:solidFill>
                  <a:schemeClr val="tx1"/>
                </a:solidFill>
                <a:latin typeface="Times" pitchFamily="18" charset="0"/>
              </a:defRPr>
            </a:lvl9pPr>
          </a:lstStyle>
          <a:p>
            <a:fld id="{712A88B5-597C-4411-BFF7-4164D34F0535}" type="slidenum">
              <a:rPr lang="es-ES_tradnl" altLang="es-MX" sz="1300" b="0"/>
              <a:pPr/>
              <a:t>47</a:t>
            </a:fld>
            <a:endParaRPr lang="es-ES_tradnl" altLang="es-MX" sz="1300" b="0" dirty="0"/>
          </a:p>
        </p:txBody>
      </p:sp>
    </p:spTree>
    <p:extLst>
      <p:ext uri="{BB962C8B-B14F-4D97-AF65-F5344CB8AC3E}">
        <p14:creationId xmlns:p14="http://schemas.microsoft.com/office/powerpoint/2010/main" val="2079842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p:spPr>
        <p:txBody>
          <a:bodyPr/>
          <a:lstStyle/>
          <a:p>
            <a:pPr eaLnBrk="1" hangingPunct="1"/>
            <a:endParaRPr lang="es-MX" altLang="es-MX"/>
          </a:p>
        </p:txBody>
      </p:sp>
      <p:sp>
        <p:nvSpPr>
          <p:cNvPr id="69636" name="3 Marcador de número de diapositiva"/>
          <p:cNvSpPr>
            <a:spLocks noGrp="1"/>
          </p:cNvSpPr>
          <p:nvPr>
            <p:ph type="sldNum" sz="quarter" idx="5"/>
          </p:nvPr>
        </p:nvSpPr>
        <p:spPr>
          <a:noFill/>
        </p:spPr>
        <p:txBody>
          <a:bodyPr/>
          <a:lstStyle>
            <a:lvl1pPr>
              <a:defRPr sz="2700" b="1">
                <a:solidFill>
                  <a:schemeClr val="tx1"/>
                </a:solidFill>
                <a:latin typeface="Times" pitchFamily="18" charset="0"/>
              </a:defRPr>
            </a:lvl1pPr>
            <a:lvl2pPr marL="822870" indent="-316488">
              <a:defRPr sz="2700" b="1">
                <a:solidFill>
                  <a:schemeClr val="tx1"/>
                </a:solidFill>
                <a:latin typeface="Times" pitchFamily="18" charset="0"/>
              </a:defRPr>
            </a:lvl2pPr>
            <a:lvl3pPr marL="1265955" indent="-253191">
              <a:defRPr sz="2700" b="1">
                <a:solidFill>
                  <a:schemeClr val="tx1"/>
                </a:solidFill>
                <a:latin typeface="Times" pitchFamily="18" charset="0"/>
              </a:defRPr>
            </a:lvl3pPr>
            <a:lvl4pPr marL="1772337" indent="-253191">
              <a:defRPr sz="2700" b="1">
                <a:solidFill>
                  <a:schemeClr val="tx1"/>
                </a:solidFill>
                <a:latin typeface="Times" pitchFamily="18" charset="0"/>
              </a:defRPr>
            </a:lvl4pPr>
            <a:lvl5pPr marL="2278719" indent="-253191">
              <a:defRPr sz="2700" b="1">
                <a:solidFill>
                  <a:schemeClr val="tx1"/>
                </a:solidFill>
                <a:latin typeface="Times" pitchFamily="18" charset="0"/>
              </a:defRPr>
            </a:lvl5pPr>
            <a:lvl6pPr marL="2785101" indent="-253191" eaLnBrk="0" fontAlgn="base" hangingPunct="0">
              <a:spcBef>
                <a:spcPct val="0"/>
              </a:spcBef>
              <a:spcAft>
                <a:spcPct val="0"/>
              </a:spcAft>
              <a:defRPr sz="2700" b="1">
                <a:solidFill>
                  <a:schemeClr val="tx1"/>
                </a:solidFill>
                <a:latin typeface="Times" pitchFamily="18" charset="0"/>
              </a:defRPr>
            </a:lvl6pPr>
            <a:lvl7pPr marL="3291483" indent="-253191" eaLnBrk="0" fontAlgn="base" hangingPunct="0">
              <a:spcBef>
                <a:spcPct val="0"/>
              </a:spcBef>
              <a:spcAft>
                <a:spcPct val="0"/>
              </a:spcAft>
              <a:defRPr sz="2700" b="1">
                <a:solidFill>
                  <a:schemeClr val="tx1"/>
                </a:solidFill>
                <a:latin typeface="Times" pitchFamily="18" charset="0"/>
              </a:defRPr>
            </a:lvl7pPr>
            <a:lvl8pPr marL="3797865" indent="-253191" eaLnBrk="0" fontAlgn="base" hangingPunct="0">
              <a:spcBef>
                <a:spcPct val="0"/>
              </a:spcBef>
              <a:spcAft>
                <a:spcPct val="0"/>
              </a:spcAft>
              <a:defRPr sz="2700" b="1">
                <a:solidFill>
                  <a:schemeClr val="tx1"/>
                </a:solidFill>
                <a:latin typeface="Times" pitchFamily="18" charset="0"/>
              </a:defRPr>
            </a:lvl8pPr>
            <a:lvl9pPr marL="4304246" indent="-253191" eaLnBrk="0" fontAlgn="base" hangingPunct="0">
              <a:spcBef>
                <a:spcPct val="0"/>
              </a:spcBef>
              <a:spcAft>
                <a:spcPct val="0"/>
              </a:spcAft>
              <a:defRPr sz="2700" b="1">
                <a:solidFill>
                  <a:schemeClr val="tx1"/>
                </a:solidFill>
                <a:latin typeface="Times" pitchFamily="18" charset="0"/>
              </a:defRPr>
            </a:lvl9pPr>
          </a:lstStyle>
          <a:p>
            <a:fld id="{712A88B5-597C-4411-BFF7-4164D34F0535}" type="slidenum">
              <a:rPr lang="es-ES_tradnl" altLang="es-MX" sz="1300" b="0"/>
              <a:pPr/>
              <a:t>48</a:t>
            </a:fld>
            <a:endParaRPr lang="es-ES_tradnl" altLang="es-MX" sz="1300" b="0" dirty="0"/>
          </a:p>
        </p:txBody>
      </p:sp>
    </p:spTree>
    <p:extLst>
      <p:ext uri="{BB962C8B-B14F-4D97-AF65-F5344CB8AC3E}">
        <p14:creationId xmlns:p14="http://schemas.microsoft.com/office/powerpoint/2010/main" val="236854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026256E2-DD9B-4711-9F8B-55A89DBF44ED}" type="slidenum">
              <a:rPr lang="en-GB" altLang="es-MX" smtClean="0">
                <a:latin typeface="Arial" panose="020B0604020202020204" pitchFamily="34" charset="0"/>
              </a:rPr>
              <a:pPr>
                <a:spcBef>
                  <a:spcPct val="0"/>
                </a:spcBef>
                <a:buFont typeface="Arial" panose="020B0604020202020204" pitchFamily="34" charset="0"/>
                <a:buNone/>
              </a:pPr>
              <a:t>59</a:t>
            </a:fld>
            <a:endParaRPr lang="en-GB" altLang="es-MX">
              <a:latin typeface="Arial" panose="020B0604020202020204" pitchFamily="34" charset="0"/>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3037538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p:cNvSpPr>
            <a:spLocks noGrp="1" noRot="1" noChangeAspect="1" noTextEdit="1"/>
          </p:cNvSpPr>
          <p:nvPr>
            <p:ph type="sldImg"/>
          </p:nvPr>
        </p:nvSpPr>
        <p:spPr>
          <a:ln/>
        </p:spPr>
      </p:sp>
      <p:sp>
        <p:nvSpPr>
          <p:cNvPr id="6147" name="2 Marcador de notas"/>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6148" name="3 Marcador de número de diapositiva"/>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E28F484E-777C-444A-B3C3-3BA483BB8C9D}" type="slidenum">
              <a:rPr lang="en-GB" altLang="es-MX" smtClean="0">
                <a:latin typeface="Arial" panose="020B0604020202020204" pitchFamily="34" charset="0"/>
              </a:rPr>
              <a:pPr>
                <a:spcBef>
                  <a:spcPct val="0"/>
                </a:spcBef>
                <a:buFont typeface="Arial" panose="020B0604020202020204" pitchFamily="34" charset="0"/>
                <a:buNone/>
              </a:pPr>
              <a:t>60</a:t>
            </a:fld>
            <a:endParaRPr lang="en-GB" altLang="es-MX">
              <a:latin typeface="Arial" panose="020B0604020202020204" pitchFamily="34" charset="0"/>
            </a:endParaRPr>
          </a:p>
        </p:txBody>
      </p:sp>
    </p:spTree>
    <p:extLst>
      <p:ext uri="{BB962C8B-B14F-4D97-AF65-F5344CB8AC3E}">
        <p14:creationId xmlns:p14="http://schemas.microsoft.com/office/powerpoint/2010/main" val="1381260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F6FE3792-3EDC-40EF-B264-146476C45A35}" type="slidenum">
              <a:rPr lang="es-ES" smtClean="0"/>
              <a:pPr/>
              <a:t>5</a:t>
            </a:fld>
            <a:endParaRPr lang="es-ES"/>
          </a:p>
        </p:txBody>
      </p:sp>
      <p:sp>
        <p:nvSpPr>
          <p:cNvPr id="30722" name="Rectangle 7"/>
          <p:cNvSpPr txBox="1">
            <a:spLocks noGrp="1" noChangeArrowheads="1"/>
          </p:cNvSpPr>
          <p:nvPr/>
        </p:nvSpPr>
        <p:spPr bwMode="auto">
          <a:xfrm>
            <a:off x="4135630" y="9895768"/>
            <a:ext cx="3164172" cy="522020"/>
          </a:xfrm>
          <a:prstGeom prst="rect">
            <a:avLst/>
          </a:prstGeom>
          <a:noFill/>
          <a:ln w="9525">
            <a:noFill/>
            <a:miter lim="800000"/>
            <a:headEnd/>
            <a:tailEnd/>
          </a:ln>
        </p:spPr>
        <p:txBody>
          <a:bodyPr lIns="96877" tIns="48439" rIns="96877" bIns="48439" anchor="b"/>
          <a:lstStyle/>
          <a:p>
            <a:pPr algn="r"/>
            <a:fld id="{3132FE06-0853-4E5C-A460-4D17F59F1143}" type="slidenum">
              <a:rPr sz="1200" noProof="1">
                <a:cs typeface="Arial" charset="0"/>
              </a:rPr>
              <a:pPr algn="r"/>
              <a:t>5</a:t>
            </a:fld>
            <a:endParaRPr lang="es-ES" sz="1200" noProof="1">
              <a:cs typeface="Arial" charset="0"/>
            </a:endParaRPr>
          </a:p>
        </p:txBody>
      </p:sp>
      <p:sp>
        <p:nvSpPr>
          <p:cNvPr id="30723" name="Rectangle 7"/>
          <p:cNvSpPr txBox="1">
            <a:spLocks noGrp="1" noChangeArrowheads="1"/>
          </p:cNvSpPr>
          <p:nvPr/>
        </p:nvSpPr>
        <p:spPr bwMode="auto">
          <a:xfrm>
            <a:off x="4138895" y="9902233"/>
            <a:ext cx="3162539" cy="517172"/>
          </a:xfrm>
          <a:prstGeom prst="rect">
            <a:avLst/>
          </a:prstGeom>
          <a:noFill/>
          <a:ln w="9525">
            <a:noFill/>
            <a:miter lim="800000"/>
            <a:headEnd/>
            <a:tailEnd/>
          </a:ln>
        </p:spPr>
        <p:txBody>
          <a:bodyPr lIns="100463" tIns="50234" rIns="100463" bIns="50234" anchor="b"/>
          <a:lstStyle/>
          <a:p>
            <a:pPr algn="r" defTabSz="999903"/>
            <a:fld id="{2753FDBB-B30A-48BD-A23C-DDF873684C82}" type="slidenum">
              <a:rPr lang="en-GB" sz="1300">
                <a:cs typeface="Arial" charset="0"/>
              </a:rPr>
              <a:pPr algn="r" defTabSz="999903"/>
              <a:t>5</a:t>
            </a:fld>
            <a:endParaRPr lang="en-GB" sz="1300" dirty="0">
              <a:cs typeface="Arial" charset="0"/>
            </a:endParaRPr>
          </a:p>
        </p:txBody>
      </p:sp>
      <p:sp>
        <p:nvSpPr>
          <p:cNvPr id="30724" name="Rectangle 2"/>
          <p:cNvSpPr>
            <a:spLocks noGrp="1" noRot="1" noChangeAspect="1" noChangeArrowheads="1" noTextEdit="1"/>
          </p:cNvSpPr>
          <p:nvPr>
            <p:ph type="sldImg"/>
          </p:nvPr>
        </p:nvSpPr>
        <p:spPr>
          <a:xfrm>
            <a:off x="1046163" y="781050"/>
            <a:ext cx="5211762" cy="3908425"/>
          </a:xfrm>
          <a:ln/>
        </p:spPr>
      </p:sp>
      <p:sp>
        <p:nvSpPr>
          <p:cNvPr id="30725" name="Rectangle 3"/>
          <p:cNvSpPr>
            <a:spLocks noGrp="1" noChangeArrowheads="1"/>
          </p:cNvSpPr>
          <p:nvPr>
            <p:ph type="body" idx="1"/>
          </p:nvPr>
        </p:nvSpPr>
        <p:spPr>
          <a:xfrm>
            <a:off x="974723" y="4950309"/>
            <a:ext cx="5351990" cy="4688489"/>
          </a:xfrm>
          <a:noFill/>
          <a:ln/>
        </p:spPr>
        <p:txBody>
          <a:bodyPr lIns="100463" tIns="50234" rIns="100463" bIns="50234"/>
          <a:lstStyle/>
          <a:p>
            <a:pPr eaLnBrk="1" hangingPunct="1">
              <a:buFontTx/>
              <a:buChar char="•"/>
            </a:pPr>
            <a:r>
              <a:rPr lang="es-ES_tradnl"/>
              <a:t>Actividad y datos generales de Circutor</a:t>
            </a:r>
          </a:p>
          <a:p>
            <a:pPr eaLnBrk="1" hangingPunct="1">
              <a:buFontTx/>
              <a:buChar char="•"/>
            </a:pPr>
            <a:r>
              <a:rPr lang="es-ES_tradnl"/>
              <a:t>Importante destacar que es una empresa española y de capital 100% español.</a:t>
            </a:r>
          </a:p>
          <a:p>
            <a:pPr eaLnBrk="1" hangingPunct="1">
              <a:buFontTx/>
              <a:buChar char="•"/>
            </a:pPr>
            <a:r>
              <a:rPr lang="es-ES_tradnl"/>
              <a:t>Destacar facturación en exportación supera mercado nacional</a:t>
            </a:r>
          </a:p>
          <a:p>
            <a:pPr eaLnBrk="1" hangingPunct="1">
              <a:buFontTx/>
              <a:buChar char="•"/>
            </a:pPr>
            <a:r>
              <a:rPr lang="es-ES_tradnl"/>
              <a:t>Destacar importante apuesta por I+D con inversión muy elevada sobre cifra de ventas</a:t>
            </a:r>
          </a:p>
          <a:p>
            <a:pPr eaLnBrk="1" hangingPunct="1">
              <a:buFontTx/>
              <a:buChar char="•"/>
            </a:pPr>
            <a:r>
              <a:rPr lang="es-ES_tradnl"/>
              <a:t>La fábrica de la República Checa es para Circutor un complemento en gamas de producto.</a:t>
            </a:r>
          </a:p>
        </p:txBody>
      </p:sp>
    </p:spTree>
    <p:extLst>
      <p:ext uri="{BB962C8B-B14F-4D97-AF65-F5344CB8AC3E}">
        <p14:creationId xmlns:p14="http://schemas.microsoft.com/office/powerpoint/2010/main" val="1191242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E117697B-DC46-46F4-8612-D97B3429291D}" type="slidenum">
              <a:rPr lang="en-GB" altLang="es-MX" smtClean="0">
                <a:latin typeface="Arial" panose="020B0604020202020204" pitchFamily="34" charset="0"/>
              </a:rPr>
              <a:pPr>
                <a:spcBef>
                  <a:spcPct val="0"/>
                </a:spcBef>
                <a:buFont typeface="Arial" panose="020B0604020202020204" pitchFamily="34" charset="0"/>
                <a:buNone/>
              </a:pPr>
              <a:t>61</a:t>
            </a:fld>
            <a:endParaRPr lang="en-GB" altLang="es-MX">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93634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8C555DCA-FD49-4985-8F2E-926FD4FBFB2F}" type="slidenum">
              <a:rPr lang="en-GB" altLang="es-MX" smtClean="0">
                <a:latin typeface="Arial" panose="020B0604020202020204" pitchFamily="34" charset="0"/>
              </a:rPr>
              <a:pPr>
                <a:spcBef>
                  <a:spcPct val="0"/>
                </a:spcBef>
                <a:buFont typeface="Arial" panose="020B0604020202020204" pitchFamily="34" charset="0"/>
                <a:buNone/>
              </a:pPr>
              <a:t>62</a:t>
            </a:fld>
            <a:endParaRPr lang="en-GB" altLang="es-MX">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981752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Marcador de imagen de diapositiva"/>
          <p:cNvSpPr>
            <a:spLocks noGrp="1" noRot="1" noChangeAspect="1" noTextEdit="1"/>
          </p:cNvSpPr>
          <p:nvPr>
            <p:ph type="sldImg"/>
          </p:nvPr>
        </p:nvSpPr>
        <p:spPr>
          <a:ln/>
        </p:spPr>
      </p:sp>
      <p:sp>
        <p:nvSpPr>
          <p:cNvPr id="12291" name="2 Marcador de notas"/>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12292" name="3 Marcador de número de diapositiva"/>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95C3F917-214A-484B-A2DD-C41784A9A292}" type="slidenum">
              <a:rPr lang="en-GB" altLang="es-MX" smtClean="0">
                <a:latin typeface="Arial" panose="020B0604020202020204" pitchFamily="34" charset="0"/>
              </a:rPr>
              <a:pPr>
                <a:spcBef>
                  <a:spcPct val="0"/>
                </a:spcBef>
                <a:buFont typeface="Arial" panose="020B0604020202020204" pitchFamily="34" charset="0"/>
                <a:buNone/>
              </a:pPr>
              <a:t>63</a:t>
            </a:fld>
            <a:endParaRPr lang="en-GB" altLang="es-MX">
              <a:latin typeface="Arial" panose="020B0604020202020204" pitchFamily="34" charset="0"/>
            </a:endParaRPr>
          </a:p>
        </p:txBody>
      </p:sp>
    </p:spTree>
    <p:extLst>
      <p:ext uri="{BB962C8B-B14F-4D97-AF65-F5344CB8AC3E}">
        <p14:creationId xmlns:p14="http://schemas.microsoft.com/office/powerpoint/2010/main" val="2162844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99CABCD6-7E39-483E-B014-EBD114868FC0}" type="slidenum">
              <a:rPr lang="en-GB" altLang="es-MX" smtClean="0">
                <a:latin typeface="Arial" panose="020B0604020202020204" pitchFamily="34" charset="0"/>
              </a:rPr>
              <a:pPr>
                <a:spcBef>
                  <a:spcPct val="0"/>
                </a:spcBef>
                <a:buFont typeface="Arial" panose="020B0604020202020204" pitchFamily="34" charset="0"/>
                <a:buNone/>
              </a:pPr>
              <a:t>64</a:t>
            </a:fld>
            <a:endParaRPr lang="en-GB" altLang="es-MX">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3237700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B96BA786-5790-4D95-A3C0-5C6B78D7E2BF}" type="slidenum">
              <a:rPr lang="en-GB" altLang="es-MX" smtClean="0">
                <a:latin typeface="Arial" panose="020B0604020202020204" pitchFamily="34" charset="0"/>
              </a:rPr>
              <a:pPr>
                <a:spcBef>
                  <a:spcPct val="0"/>
                </a:spcBef>
                <a:buFont typeface="Arial" panose="020B0604020202020204" pitchFamily="34" charset="0"/>
                <a:buNone/>
              </a:pPr>
              <a:t>65</a:t>
            </a:fld>
            <a:endParaRPr lang="en-GB" altLang="es-MX">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1977534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A1918270-9332-48D7-A138-BC652F7664AF}" type="slidenum">
              <a:rPr lang="en-GB" altLang="es-MX" smtClean="0">
                <a:latin typeface="Arial" panose="020B0604020202020204" pitchFamily="34" charset="0"/>
              </a:rPr>
              <a:pPr>
                <a:spcBef>
                  <a:spcPct val="0"/>
                </a:spcBef>
                <a:buFont typeface="Arial" panose="020B0604020202020204" pitchFamily="34" charset="0"/>
                <a:buNone/>
              </a:pPr>
              <a:t>66</a:t>
            </a:fld>
            <a:endParaRPr lang="en-GB" altLang="es-MX">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2888047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2E3F744-C79A-4238-8466-860744057848}" type="slidenum">
              <a:rPr lang="en-GB" altLang="es-MX" smtClean="0">
                <a:latin typeface="Arial" panose="020B0604020202020204" pitchFamily="34" charset="0"/>
              </a:rPr>
              <a:pPr>
                <a:spcBef>
                  <a:spcPct val="0"/>
                </a:spcBef>
                <a:buFont typeface="Arial" panose="020B0604020202020204" pitchFamily="34" charset="0"/>
                <a:buNone/>
              </a:pPr>
              <a:t>67</a:t>
            </a:fld>
            <a:endParaRPr lang="en-GB" altLang="es-MX">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2348085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4DB2EF61-29C3-4590-89DB-6E12B238B9CA}" type="slidenum">
              <a:rPr lang="en-GB" altLang="es-MX" smtClean="0">
                <a:latin typeface="Arial" panose="020B0604020202020204" pitchFamily="34" charset="0"/>
              </a:rPr>
              <a:pPr>
                <a:spcBef>
                  <a:spcPct val="0"/>
                </a:spcBef>
                <a:buFont typeface="Arial" panose="020B0604020202020204" pitchFamily="34" charset="0"/>
                <a:buNone/>
              </a:pPr>
              <a:t>68</a:t>
            </a:fld>
            <a:endParaRPr lang="en-GB" altLang="es-MX">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564521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A404AE59-43F5-4965-B29D-00CD8566391C}" type="slidenum">
              <a:rPr lang="en-GB" altLang="es-MX" smtClean="0">
                <a:latin typeface="Arial" panose="020B0604020202020204" pitchFamily="34" charset="0"/>
              </a:rPr>
              <a:pPr>
                <a:spcBef>
                  <a:spcPct val="0"/>
                </a:spcBef>
                <a:buFont typeface="Arial" panose="020B0604020202020204" pitchFamily="34" charset="0"/>
                <a:buNone/>
              </a:pPr>
              <a:t>69</a:t>
            </a:fld>
            <a:endParaRPr lang="en-GB" altLang="es-MX">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2365001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D7E8606A-17CC-4295-998E-77E9938C0EC5}" type="slidenum">
              <a:rPr lang="en-GB" altLang="es-MX" smtClean="0">
                <a:latin typeface="Arial" panose="020B0604020202020204" pitchFamily="34" charset="0"/>
              </a:rPr>
              <a:pPr>
                <a:spcBef>
                  <a:spcPct val="0"/>
                </a:spcBef>
                <a:buFont typeface="Arial" panose="020B0604020202020204" pitchFamily="34" charset="0"/>
                <a:buNone/>
              </a:pPr>
              <a:t>70</a:t>
            </a:fld>
            <a:endParaRPr lang="en-GB" altLang="es-MX">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3001803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s-ES"/>
              <a:t>- La internacionalizació es uno de los valores de la organización, y supone un pilar básico en su afán de crecimiento continuo</a:t>
            </a:r>
          </a:p>
        </p:txBody>
      </p:sp>
    </p:spTree>
    <p:extLst>
      <p:ext uri="{BB962C8B-B14F-4D97-AF65-F5344CB8AC3E}">
        <p14:creationId xmlns:p14="http://schemas.microsoft.com/office/powerpoint/2010/main" val="3901208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76336520-DC6A-4CC1-8D0C-D9951FEE3100}" type="slidenum">
              <a:rPr lang="en-GB" altLang="es-MX" smtClean="0">
                <a:latin typeface="Arial" panose="020B0604020202020204" pitchFamily="34" charset="0"/>
              </a:rPr>
              <a:pPr>
                <a:spcBef>
                  <a:spcPct val="0"/>
                </a:spcBef>
                <a:buFont typeface="Arial" panose="020B0604020202020204" pitchFamily="34" charset="0"/>
                <a:buNone/>
              </a:pPr>
              <a:t>71</a:t>
            </a:fld>
            <a:endParaRPr lang="en-GB" altLang="es-MX">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3713732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14126BF2-7491-4CEE-9B97-78D51F4CF6FE}" type="slidenum">
              <a:rPr lang="en-GB" altLang="es-MX" smtClean="0">
                <a:latin typeface="Arial" panose="020B0604020202020204" pitchFamily="34" charset="0"/>
              </a:rPr>
              <a:pPr>
                <a:spcBef>
                  <a:spcPct val="0"/>
                </a:spcBef>
                <a:buFont typeface="Arial" panose="020B0604020202020204" pitchFamily="34" charset="0"/>
                <a:buNone/>
              </a:pPr>
              <a:t>72</a:t>
            </a:fld>
            <a:endParaRPr lang="en-GB" altLang="es-MX">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1515850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89647A54-8895-47E3-AA7A-E68D98702A0A}" type="slidenum">
              <a:rPr lang="en-GB" altLang="es-MX" smtClean="0">
                <a:latin typeface="Arial" panose="020B0604020202020204" pitchFamily="34" charset="0"/>
              </a:rPr>
              <a:pPr>
                <a:spcBef>
                  <a:spcPct val="0"/>
                </a:spcBef>
                <a:buFont typeface="Arial" panose="020B0604020202020204" pitchFamily="34" charset="0"/>
                <a:buNone/>
              </a:pPr>
              <a:t>73</a:t>
            </a:fld>
            <a:endParaRPr lang="en-GB" altLang="es-MX">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930999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89647A54-8895-47E3-AA7A-E68D98702A0A}" type="slidenum">
              <a:rPr lang="en-GB" altLang="es-MX" smtClean="0">
                <a:latin typeface="Arial" panose="020B0604020202020204" pitchFamily="34" charset="0"/>
              </a:rPr>
              <a:pPr>
                <a:spcBef>
                  <a:spcPct val="0"/>
                </a:spcBef>
                <a:buFont typeface="Arial" panose="020B0604020202020204" pitchFamily="34" charset="0"/>
                <a:buNone/>
              </a:pPr>
              <a:t>74</a:t>
            </a:fld>
            <a:endParaRPr lang="en-GB" altLang="es-MX">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722097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1pPr>
            <a:lvl2pPr marL="759666" indent="-292179">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2pPr>
            <a:lvl3pPr marL="1168718"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3pPr>
            <a:lvl4pPr marL="1636205"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4pPr>
            <a:lvl5pPr marL="2103692" indent="-233744">
              <a:spcBef>
                <a:spcPct val="30000"/>
              </a:spcBef>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5pPr>
            <a:lvl6pPr marL="2571179"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6pPr>
            <a:lvl7pPr marL="3038666"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7pPr>
            <a:lvl8pPr marL="3506153"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8pPr>
            <a:lvl9pPr marL="3973640" indent="-233744" defTabSz="459371" eaLnBrk="0" fontAlgn="base" hangingPunct="0">
              <a:spcBef>
                <a:spcPct val="30000"/>
              </a:spcBef>
              <a:spcAft>
                <a:spcPct val="0"/>
              </a:spcAft>
              <a:buClr>
                <a:srgbClr val="000000"/>
              </a:buClr>
              <a:buSzPct val="100000"/>
              <a:buFont typeface="Times New Roman" panose="02020603050405020304" pitchFamily="18" charset="0"/>
              <a:tabLst>
                <a:tab pos="0" algn="l"/>
                <a:tab pos="934974" algn="l"/>
                <a:tab pos="1869948" algn="l"/>
                <a:tab pos="2804922" algn="l"/>
                <a:tab pos="3739896" algn="l"/>
                <a:tab pos="4674870" algn="l"/>
                <a:tab pos="5609844" algn="l"/>
                <a:tab pos="6544818" algn="l"/>
                <a:tab pos="7479792" algn="l"/>
                <a:tab pos="8414766" algn="l"/>
                <a:tab pos="9349740" algn="l"/>
                <a:tab pos="10284714"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03F33342-ADBA-4036-A0D5-9461469826C3}" type="slidenum">
              <a:rPr lang="en-GB" altLang="es-MX" smtClean="0">
                <a:latin typeface="Arial" panose="020B0604020202020204" pitchFamily="34" charset="0"/>
              </a:rPr>
              <a:pPr>
                <a:spcBef>
                  <a:spcPct val="0"/>
                </a:spcBef>
                <a:buFont typeface="Arial" panose="020B0604020202020204" pitchFamily="34" charset="0"/>
                <a:buNone/>
              </a:pPr>
              <a:t>75</a:t>
            </a:fld>
            <a:endParaRPr lang="en-GB" altLang="es-MX">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extLst>
      <p:ext uri="{BB962C8B-B14F-4D97-AF65-F5344CB8AC3E}">
        <p14:creationId xmlns:p14="http://schemas.microsoft.com/office/powerpoint/2010/main" val="42713845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txBox="1">
            <a:spLocks noGrp="1" noChangeArrowheads="1"/>
          </p:cNvSpPr>
          <p:nvPr/>
        </p:nvSpPr>
        <p:spPr bwMode="auto">
          <a:xfrm>
            <a:off x="4137262" y="9899000"/>
            <a:ext cx="3164172" cy="520405"/>
          </a:xfrm>
          <a:prstGeom prst="rect">
            <a:avLst/>
          </a:prstGeom>
          <a:noFill/>
          <a:ln w="9525">
            <a:noFill/>
            <a:miter lim="800000"/>
            <a:headEnd/>
            <a:tailEnd/>
          </a:ln>
        </p:spPr>
        <p:txBody>
          <a:bodyPr lIns="101277" tIns="50638" rIns="101277" bIns="50638" anchor="b"/>
          <a:lstStyle/>
          <a:p>
            <a:pPr algn="r" defTabSz="1012889" eaLnBrk="0" hangingPunct="0"/>
            <a:fld id="{11773F9D-0669-4581-A2CE-B8E30BF95717}" type="slidenum">
              <a:rPr lang="es-ES_tradnl" sz="1300">
                <a:latin typeface="Times"/>
                <a:cs typeface="Arial" charset="0"/>
              </a:rPr>
              <a:pPr algn="r" defTabSz="1012889" eaLnBrk="0" hangingPunct="0"/>
              <a:t>81</a:t>
            </a:fld>
            <a:endParaRPr lang="es-ES_tradnl" sz="1300" dirty="0">
              <a:latin typeface="Times"/>
              <a:cs typeface="Arial" charset="0"/>
            </a:endParaRPr>
          </a:p>
        </p:txBody>
      </p:sp>
      <p:sp>
        <p:nvSpPr>
          <p:cNvPr id="224258" name="Rectangle 2"/>
          <p:cNvSpPr>
            <a:spLocks noGrp="1" noRot="1" noChangeAspect="1" noChangeArrowheads="1" noTextEdit="1"/>
          </p:cNvSpPr>
          <p:nvPr>
            <p:ph type="sldImg"/>
          </p:nvPr>
        </p:nvSpPr>
        <p:spPr>
          <a:xfrm>
            <a:off x="1047750" y="782638"/>
            <a:ext cx="5207000" cy="3905250"/>
          </a:xfrm>
          <a:ln/>
        </p:spPr>
      </p:sp>
      <p:sp>
        <p:nvSpPr>
          <p:cNvPr id="224259" name="Rectangle 3"/>
          <p:cNvSpPr>
            <a:spLocks noGrp="1" noChangeArrowheads="1"/>
          </p:cNvSpPr>
          <p:nvPr>
            <p:ph type="body" idx="1"/>
          </p:nvPr>
        </p:nvSpPr>
        <p:spPr>
          <a:xfrm>
            <a:off x="973089" y="4948692"/>
            <a:ext cx="5355255" cy="4688490"/>
          </a:xfrm>
          <a:noFill/>
          <a:ln/>
        </p:spPr>
        <p:txBody>
          <a:bodyPr lIns="101277" tIns="50638" rIns="101277" bIns="50638"/>
          <a:lstStyle/>
          <a:p>
            <a:pPr eaLnBrk="1" hangingPunct="1">
              <a:spcBef>
                <a:spcPct val="0"/>
              </a:spcBef>
            </a:pPr>
            <a:endParaRPr lang="es-ES_tradnl" sz="1000" dirty="0"/>
          </a:p>
        </p:txBody>
      </p:sp>
    </p:spTree>
    <p:extLst>
      <p:ext uri="{BB962C8B-B14F-4D97-AF65-F5344CB8AC3E}">
        <p14:creationId xmlns:p14="http://schemas.microsoft.com/office/powerpoint/2010/main" val="229962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r>
              <a:rPr lang="es-ES"/>
              <a:t>Cuatro ejes básicos de Circutor. Todos ellos desarrollados en nuestras instalaciones.</a:t>
            </a:r>
          </a:p>
          <a:p>
            <a:endParaRPr lang="es-ES"/>
          </a:p>
          <a:p>
            <a:pPr>
              <a:buFontTx/>
              <a:buChar char="•"/>
            </a:pPr>
            <a:r>
              <a:rPr lang="es-ES"/>
              <a:t>Innovación siempre a la vanguardia tecnológica</a:t>
            </a:r>
          </a:p>
          <a:p>
            <a:pPr>
              <a:buFontTx/>
              <a:buChar char="•"/>
            </a:pPr>
            <a:r>
              <a:rPr lang="es-ES"/>
              <a:t>Diseño de todos nuestros productos y laboratorios de ensayo y verificación propios y homologados</a:t>
            </a:r>
          </a:p>
          <a:p>
            <a:pPr>
              <a:buFontTx/>
              <a:buChar char="•"/>
            </a:pPr>
            <a:r>
              <a:rPr lang="es-ES"/>
              <a:t>Fabricación de la práctica totalidad de nuestros productos</a:t>
            </a:r>
          </a:p>
          <a:p>
            <a:pPr>
              <a:buFontTx/>
              <a:buChar char="•"/>
            </a:pPr>
            <a:r>
              <a:rPr lang="es-ES"/>
              <a:t>Formación continua de nuestros empleados y de nuestros clientes. Para ello, se hacen mas de 100 cursos especializados al año </a:t>
            </a:r>
          </a:p>
          <a:p>
            <a:endParaRPr lang="es-ES"/>
          </a:p>
        </p:txBody>
      </p:sp>
    </p:spTree>
    <p:extLst>
      <p:ext uri="{BB962C8B-B14F-4D97-AF65-F5344CB8AC3E}">
        <p14:creationId xmlns:p14="http://schemas.microsoft.com/office/powerpoint/2010/main" val="996966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r>
              <a:rPr lang="es-ES"/>
              <a:t>Las 6 familias de productos.</a:t>
            </a:r>
          </a:p>
          <a:p>
            <a:r>
              <a:rPr lang="es-ES"/>
              <a:t>Destacar la adición de la sección de energía renovables: focalizada principalmente en autoconsumo y gestión de micro redes</a:t>
            </a:r>
          </a:p>
        </p:txBody>
      </p:sp>
    </p:spTree>
    <p:extLst>
      <p:ext uri="{BB962C8B-B14F-4D97-AF65-F5344CB8AC3E}">
        <p14:creationId xmlns:p14="http://schemas.microsoft.com/office/powerpoint/2010/main" val="107985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pPr>
              <a:buFontTx/>
              <a:buChar char="•"/>
            </a:pPr>
            <a:r>
              <a:rPr lang="es-ES"/>
              <a:t>Pantalla inicial</a:t>
            </a:r>
          </a:p>
          <a:p>
            <a:pPr>
              <a:buFontTx/>
              <a:buChar char="•"/>
            </a:pPr>
            <a:r>
              <a:rPr lang="es-ES"/>
              <a:t>Logo 40 aniversario (Circutor nace en el año 1973 debido a la aparición del primer REBT)</a:t>
            </a:r>
          </a:p>
        </p:txBody>
      </p:sp>
    </p:spTree>
    <p:extLst>
      <p:ext uri="{BB962C8B-B14F-4D97-AF65-F5344CB8AC3E}">
        <p14:creationId xmlns:p14="http://schemas.microsoft.com/office/powerpoint/2010/main" val="305160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r>
              <a:rPr lang="es-ES"/>
              <a:t>Índice. Duración aproximada charla 75-90 min</a:t>
            </a:r>
          </a:p>
        </p:txBody>
      </p:sp>
    </p:spTree>
    <p:extLst>
      <p:ext uri="{BB962C8B-B14F-4D97-AF65-F5344CB8AC3E}">
        <p14:creationId xmlns:p14="http://schemas.microsoft.com/office/powerpoint/2010/main" val="305290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Marcador de imagen de diapositiva"/>
          <p:cNvSpPr>
            <a:spLocks noGrp="1" noRot="1" noChangeAspect="1"/>
          </p:cNvSpPr>
          <p:nvPr>
            <p:ph type="sldImg"/>
          </p:nvPr>
        </p:nvSpPr>
        <p:spPr>
          <a:ln/>
        </p:spPr>
      </p:sp>
      <p:sp>
        <p:nvSpPr>
          <p:cNvPr id="38914" name="2 Marcador de notas"/>
          <p:cNvSpPr>
            <a:spLocks noGrp="1"/>
          </p:cNvSpPr>
          <p:nvPr>
            <p:ph type="body" idx="1"/>
          </p:nvPr>
        </p:nvSpPr>
        <p:spPr>
          <a:noFill/>
          <a:ln/>
        </p:spPr>
        <p:txBody>
          <a:bodyPr/>
          <a:lstStyle/>
          <a:p>
            <a:r>
              <a:rPr lang="es-ES"/>
              <a:t>Recordar medida esencial para control pero también para verificación de ahorros de las medidas de eficiencia energética adoptadas. Importante para ESE’s: sin demostración de ahorros no se cobra</a:t>
            </a:r>
          </a:p>
          <a:p>
            <a:endParaRPr lang="es-ES"/>
          </a:p>
        </p:txBody>
      </p:sp>
      <p:sp>
        <p:nvSpPr>
          <p:cNvPr id="38915" name="3 Marcador de número de diapositiva"/>
          <p:cNvSpPr>
            <a:spLocks noGrp="1"/>
          </p:cNvSpPr>
          <p:nvPr>
            <p:ph type="sldNum" sz="quarter" idx="5"/>
          </p:nvPr>
        </p:nvSpPr>
        <p:spPr>
          <a:noFill/>
        </p:spPr>
        <p:txBody>
          <a:bodyPr/>
          <a:lstStyle/>
          <a:p>
            <a:fld id="{F4648E2F-DCBD-4F0D-93DD-05310A5540EB}" type="slidenum">
              <a:rPr lang="es-ES" smtClean="0"/>
              <a:pPr/>
              <a:t>23</a:t>
            </a:fld>
            <a:endParaRPr lang="es-ES"/>
          </a:p>
        </p:txBody>
      </p:sp>
    </p:spTree>
    <p:extLst>
      <p:ext uri="{BB962C8B-B14F-4D97-AF65-F5344CB8AC3E}">
        <p14:creationId xmlns:p14="http://schemas.microsoft.com/office/powerpoint/2010/main" val="4000001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47A12A10-39AC-4E57-91DC-C20B7F50C8CA}" type="datetime1">
              <a:rPr lang="es-MX" smtClean="0"/>
              <a:pPr/>
              <a:t>29/09/2016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398943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DB5F2EB1-7B45-4B36-8766-D1546525D49E}" type="datetime1">
              <a:rPr lang="es-MX" smtClean="0"/>
              <a:pPr/>
              <a:t>29/09/2016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89663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20A00CB-803B-4722-AF95-7B0C9FAA221B}" type="datetime1">
              <a:rPr lang="es-MX" smtClean="0"/>
              <a:pPr/>
              <a:t>29/09/2016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2497669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0" y="1555751"/>
            <a:ext cx="1946672"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pPr lvl="0"/>
            <a:endParaRPr lang="de-DE" noProof="0"/>
          </a:p>
        </p:txBody>
      </p:sp>
      <p:sp>
        <p:nvSpPr>
          <p:cNvPr id="26" name="Bildplatzhalter 25"/>
          <p:cNvSpPr>
            <a:spLocks noGrp="1"/>
          </p:cNvSpPr>
          <p:nvPr>
            <p:ph type="pic" sz="quarter" idx="15"/>
          </p:nvPr>
        </p:nvSpPr>
        <p:spPr bwMode="auto">
          <a:xfrm>
            <a:off x="2550716"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pPr lvl="0"/>
            <a:endParaRPr lang="de-DE" noProof="0"/>
          </a:p>
        </p:txBody>
      </p:sp>
      <p:sp>
        <p:nvSpPr>
          <p:cNvPr id="44" name="Bildplatzhalter 25"/>
          <p:cNvSpPr>
            <a:spLocks noGrp="1"/>
          </p:cNvSpPr>
          <p:nvPr>
            <p:ph type="pic" sz="quarter" idx="19"/>
          </p:nvPr>
        </p:nvSpPr>
        <p:spPr bwMode="auto">
          <a:xfrm>
            <a:off x="464581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pPr lvl="0"/>
            <a:endParaRPr lang="de-DE" noProof="0"/>
          </a:p>
        </p:txBody>
      </p:sp>
      <p:sp>
        <p:nvSpPr>
          <p:cNvPr id="46" name="Bildplatzhalter 25"/>
          <p:cNvSpPr>
            <a:spLocks noGrp="1"/>
          </p:cNvSpPr>
          <p:nvPr>
            <p:ph type="pic" sz="quarter" idx="21"/>
          </p:nvPr>
        </p:nvSpPr>
        <p:spPr bwMode="auto">
          <a:xfrm>
            <a:off x="674012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pPr lvl="0"/>
            <a:endParaRPr lang="de-DE" noProof="0"/>
          </a:p>
        </p:txBody>
      </p:sp>
      <p:sp>
        <p:nvSpPr>
          <p:cNvPr id="15" name="Text Placeholder 14"/>
          <p:cNvSpPr>
            <a:spLocks noGrp="1"/>
          </p:cNvSpPr>
          <p:nvPr>
            <p:ph type="body" sz="quarter" idx="28"/>
          </p:nvPr>
        </p:nvSpPr>
        <p:spPr bwMode="auto">
          <a:xfrm>
            <a:off x="45720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a:t>Click to edit Master text styles</a:t>
            </a:r>
          </a:p>
          <a:p>
            <a:pPr lvl="1"/>
            <a:r>
              <a:rPr lang="en-US" dirty="0"/>
              <a:t>Second level</a:t>
            </a:r>
          </a:p>
        </p:txBody>
      </p:sp>
      <p:sp>
        <p:nvSpPr>
          <p:cNvPr id="14" name="Text Placeholder 14"/>
          <p:cNvSpPr>
            <a:spLocks noGrp="1"/>
          </p:cNvSpPr>
          <p:nvPr>
            <p:ph type="body" sz="quarter" idx="29"/>
          </p:nvPr>
        </p:nvSpPr>
        <p:spPr bwMode="auto">
          <a:xfrm>
            <a:off x="255151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a:t>Click to edit Master text styles</a:t>
            </a:r>
          </a:p>
          <a:p>
            <a:pPr lvl="1"/>
            <a:r>
              <a:rPr lang="en-US" dirty="0"/>
              <a:t>Second level</a:t>
            </a:r>
          </a:p>
        </p:txBody>
      </p:sp>
      <p:sp>
        <p:nvSpPr>
          <p:cNvPr id="19" name="Text Placeholder 14"/>
          <p:cNvSpPr>
            <a:spLocks noGrp="1"/>
          </p:cNvSpPr>
          <p:nvPr>
            <p:ph type="body" sz="quarter" idx="30"/>
          </p:nvPr>
        </p:nvSpPr>
        <p:spPr bwMode="auto">
          <a:xfrm>
            <a:off x="4646613"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a:t>Click to edit Master text styles</a:t>
            </a:r>
          </a:p>
          <a:p>
            <a:pPr lvl="1"/>
            <a:r>
              <a:rPr lang="en-US" dirty="0"/>
              <a:t>Second level</a:t>
            </a:r>
          </a:p>
        </p:txBody>
      </p:sp>
      <p:sp>
        <p:nvSpPr>
          <p:cNvPr id="20" name="Text Placeholder 14"/>
          <p:cNvSpPr>
            <a:spLocks noGrp="1"/>
          </p:cNvSpPr>
          <p:nvPr>
            <p:ph type="body" sz="quarter" idx="31"/>
          </p:nvPr>
        </p:nvSpPr>
        <p:spPr bwMode="auto">
          <a:xfrm>
            <a:off x="6740127"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a:t>Click to edit Master text styles</a:t>
            </a:r>
          </a:p>
          <a:p>
            <a:pPr lvl="1"/>
            <a:r>
              <a:rPr lang="en-US" dirty="0"/>
              <a:t>Second level</a:t>
            </a:r>
          </a:p>
        </p:txBody>
      </p:sp>
      <p:sp>
        <p:nvSpPr>
          <p:cNvPr id="12" name="Fußzeilenplatzhalter 7"/>
          <p:cNvSpPr>
            <a:spLocks noGrp="1"/>
          </p:cNvSpPr>
          <p:nvPr>
            <p:ph type="ftr" sz="quarter" idx="32"/>
          </p:nvPr>
        </p:nvSpPr>
        <p:spPr bwMode="auto">
          <a:xfrm>
            <a:off x="3124200" y="6245225"/>
            <a:ext cx="2895600" cy="476250"/>
          </a:xfrm>
          <a:prstGeom prst="rect">
            <a:avLst/>
          </a:prstGeom>
        </p:spPr>
        <p:txBody>
          <a:bodyPr lIns="0" tIns="0" rIns="0" bIns="0"/>
          <a:lstStyle>
            <a:lvl1pPr eaLnBrk="0" hangingPunct="0">
              <a:defRPr>
                <a:latin typeface="Arial" charset="0"/>
              </a:defRPr>
            </a:lvl1pPr>
          </a:lstStyle>
          <a:p>
            <a:pPr>
              <a:defRPr/>
            </a:pPr>
            <a:endParaRPr lang="de-DE"/>
          </a:p>
        </p:txBody>
      </p:sp>
      <p:sp>
        <p:nvSpPr>
          <p:cNvPr id="13" name="Foliennummernplatzhalter 8"/>
          <p:cNvSpPr>
            <a:spLocks noGrp="1"/>
          </p:cNvSpPr>
          <p:nvPr>
            <p:ph type="sldNum" sz="quarter" idx="33"/>
          </p:nvPr>
        </p:nvSpPr>
        <p:spPr bwMode="auto">
          <a:xfrm>
            <a:off x="6553200" y="6245225"/>
            <a:ext cx="2133600" cy="476250"/>
          </a:xfrm>
          <a:prstGeom prst="rect">
            <a:avLst/>
          </a:prstGeom>
        </p:spPr>
        <p:txBody>
          <a:bodyPr/>
          <a:lstStyle>
            <a:lvl1pPr eaLnBrk="0" hangingPunct="0">
              <a:defRPr>
                <a:latin typeface="Arial" charset="0"/>
              </a:defRPr>
            </a:lvl1pPr>
          </a:lstStyle>
          <a:p>
            <a:pPr>
              <a:defRPr/>
            </a:pPr>
            <a:fld id="{7726A579-36AA-4986-A418-8A6FA43D26A6}" type="slidenum">
              <a:rPr lang="de-DE"/>
              <a:pPr>
                <a:defRPr/>
              </a:pPr>
              <a:t>‹Nº›</a:t>
            </a:fld>
            <a:endParaRPr lang="de-DE"/>
          </a:p>
        </p:txBody>
      </p:sp>
    </p:spTree>
    <p:extLst>
      <p:ext uri="{BB962C8B-B14F-4D97-AF65-F5344CB8AC3E}">
        <p14:creationId xmlns:p14="http://schemas.microsoft.com/office/powerpoint/2010/main" val="29009430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p:txBody>
          <a:bodyPr rtlCol="0">
            <a:normAutofit/>
          </a:bodyPr>
          <a:lstStyle>
            <a:lvl1pPr>
              <a:buClr>
                <a:schemeClr val="accent6">
                  <a:lumMod val="50000"/>
                </a:schemeClr>
              </a:buClr>
              <a:buFont typeface="Wingdings" pitchFamily="2" charset="2"/>
              <a:buChar char="§"/>
              <a:defRPr/>
            </a:lvl1pPr>
          </a:lstStyle>
          <a:p>
            <a:pPr lvl="0"/>
            <a:endParaRPr lang="en-GB" noProof="0" dirty="0"/>
          </a:p>
        </p:txBody>
      </p:sp>
      <p:sp>
        <p:nvSpPr>
          <p:cNvPr id="2" name="Titel 1"/>
          <p:cNvSpPr>
            <a:spLocks noGrp="1"/>
          </p:cNvSpPr>
          <p:nvPr>
            <p:ph type="title"/>
          </p:nvPr>
        </p:nvSpPr>
        <p:spPr bwMode="auto"/>
        <p:txBody>
          <a:bodyPr/>
          <a:lstStyle>
            <a:lvl1pPr>
              <a:defRPr/>
            </a:lvl1pPr>
          </a:lstStyle>
          <a:p>
            <a:r>
              <a:rPr lang="de-DE"/>
              <a:t>Titelmasterformat durch Klicken bearbeiten</a:t>
            </a: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a:t>Textmasterformate durch Klicken bearbeiten</a:t>
            </a:r>
          </a:p>
        </p:txBody>
      </p:sp>
      <p:sp>
        <p:nvSpPr>
          <p:cNvPr id="5" name="Fußzeilenplatzhalter 7"/>
          <p:cNvSpPr>
            <a:spLocks noGrp="1"/>
          </p:cNvSpPr>
          <p:nvPr>
            <p:ph type="ftr" sz="quarter" idx="18"/>
          </p:nvPr>
        </p:nvSpPr>
        <p:spPr>
          <a:xfrm>
            <a:off x="842963" y="6173788"/>
            <a:ext cx="6205537" cy="365125"/>
          </a:xfrm>
          <a:prstGeom prst="rect">
            <a:avLst/>
          </a:prstGeom>
        </p:spPr>
        <p:txBody>
          <a:bodyPr/>
          <a:lstStyle>
            <a:lvl1pPr marL="0" algn="l" defTabSz="914400" rtl="0" eaLnBrk="1" latinLnBrk="0" hangingPunct="1">
              <a:defRPr lang="en-US" sz="1200" kern="1200">
                <a:solidFill>
                  <a:schemeClr val="tx1">
                    <a:tint val="75000"/>
                  </a:schemeClr>
                </a:solidFill>
                <a:latin typeface="+mn-lt"/>
                <a:ea typeface="+mn-ea"/>
                <a:cs typeface="+mn-cs"/>
              </a:defRPr>
            </a:lvl1pPr>
          </a:lstStyle>
          <a:p>
            <a:pPr>
              <a:defRPr/>
            </a:pPr>
            <a:endParaRPr/>
          </a:p>
        </p:txBody>
      </p:sp>
      <p:sp>
        <p:nvSpPr>
          <p:cNvPr id="6" name="Foliennummernplatzhalter 8"/>
          <p:cNvSpPr>
            <a:spLocks noGrp="1"/>
          </p:cNvSpPr>
          <p:nvPr>
            <p:ph type="sldNum" sz="quarter" idx="19"/>
          </p:nvPr>
        </p:nvSpPr>
        <p:spPr>
          <a:xfrm>
            <a:off x="457200" y="6173788"/>
            <a:ext cx="385763" cy="365125"/>
          </a:xfrm>
          <a:prstGeom prst="rect">
            <a:avLst/>
          </a:prstGeom>
        </p:spPr>
        <p:txBody>
          <a:bodyPr/>
          <a:lstStyle>
            <a:lvl1pPr>
              <a:defRPr/>
            </a:lvl1pPr>
          </a:lstStyle>
          <a:p>
            <a:pPr>
              <a:defRPr/>
            </a:pPr>
            <a:fld id="{09CD5394-6EDF-49EB-9EF2-4BDC44F74488}" type="slidenum">
              <a:rPr lang="de-DE"/>
              <a:pPr>
                <a:defRPr/>
              </a:pPr>
              <a:t>‹Nº›</a:t>
            </a:fld>
            <a:endParaRPr lang="de-DE"/>
          </a:p>
        </p:txBody>
      </p:sp>
    </p:spTree>
    <p:extLst>
      <p:ext uri="{BB962C8B-B14F-4D97-AF65-F5344CB8AC3E}">
        <p14:creationId xmlns:p14="http://schemas.microsoft.com/office/powerpoint/2010/main" val="5668613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69873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F07B5A69-B4B2-4A92-BA19-10F202261211}" type="datetime1">
              <a:rPr lang="es-MX" smtClean="0"/>
              <a:pPr/>
              <a:t>29/09/2016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216452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D2F652C-1928-42DA-99E1-F2A6B24475AD}" type="datetime1">
              <a:rPr lang="es-MX" smtClean="0"/>
              <a:pPr/>
              <a:t>29/09/2016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3103210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EDA3DCF0-DC32-431D-9889-81A77B5E5C52}" type="datetime1">
              <a:rPr lang="es-MX" smtClean="0"/>
              <a:pPr/>
              <a:t>29/09/2016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1837255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5889F56D-005D-46E1-9162-7B92B7AB39E5}" type="datetime1">
              <a:rPr lang="es-MX" smtClean="0"/>
              <a:pPr/>
              <a:t>29/09/2016</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604382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CEEFE115-E293-434F-8E6B-BC4E0A3C1DCA}" type="datetime1">
              <a:rPr lang="es-MX" smtClean="0"/>
              <a:pPr/>
              <a:t>29/09/2016</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124830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2EFD188-5C21-4C10-9FFD-C95AFA66058A}" type="datetime1">
              <a:rPr lang="es-MX" smtClean="0"/>
              <a:pPr/>
              <a:t>29/09/2016</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423584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5DDE46F5-7B6E-4586-85F4-3571D95DB053}" type="datetime1">
              <a:rPr lang="es-MX" smtClean="0"/>
              <a:pPr/>
              <a:t>29/09/2016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320972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3DEBFFD2-A85A-4D76-8737-4E94A928EEDE}" type="datetime1">
              <a:rPr lang="es-MX" smtClean="0"/>
              <a:pPr/>
              <a:t>29/09/2016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47EC285D-C3A4-4416-B1C3-91A5EBCAEBB4}" type="slidenum">
              <a:rPr lang="es-MX" smtClean="0"/>
              <a:pPr/>
              <a:t>‹Nº›</a:t>
            </a:fld>
            <a:endParaRPr lang="es-MX"/>
          </a:p>
        </p:txBody>
      </p:sp>
    </p:spTree>
    <p:extLst>
      <p:ext uri="{BB962C8B-B14F-4D97-AF65-F5344CB8AC3E}">
        <p14:creationId xmlns:p14="http://schemas.microsoft.com/office/powerpoint/2010/main" val="1667312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778D82-774C-4BAC-8B9F-F26A6E74DF59}" type="datetime1">
              <a:rPr lang="es-MX" smtClean="0"/>
              <a:pPr/>
              <a:t>29/09/2016</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pic>
        <p:nvPicPr>
          <p:cNvPr id="8" name="Imagen 7"/>
          <p:cNvPicPr>
            <a:picLocks noChangeAspect="1"/>
          </p:cNvPicPr>
          <p:nvPr userDrawn="1"/>
        </p:nvPicPr>
        <p:blipFill rotWithShape="1">
          <a:blip r:embed="rId16">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Marcador de número de diapositiva 5"/>
          <p:cNvSpPr>
            <a:spLocks noGrp="1"/>
          </p:cNvSpPr>
          <p:nvPr>
            <p:ph type="sldNum" sz="quarter" idx="4"/>
          </p:nvPr>
        </p:nvSpPr>
        <p:spPr>
          <a:xfrm>
            <a:off x="6941276" y="6398011"/>
            <a:ext cx="2057400" cy="365125"/>
          </a:xfrm>
          <a:prstGeom prst="rect">
            <a:avLst/>
          </a:prstGeom>
        </p:spPr>
        <p:txBody>
          <a:bodyPr vert="horz" lIns="91440" tIns="45720" rIns="91440" bIns="45720" rtlCol="0" anchor="ctr"/>
          <a:lstStyle>
            <a:lvl1pPr algn="r">
              <a:defRPr sz="1200">
                <a:solidFill>
                  <a:schemeClr val="bg1"/>
                </a:solidFill>
              </a:defRPr>
            </a:lvl1pPr>
          </a:lstStyle>
          <a:p>
            <a:fld id="{47EC285D-C3A4-4416-B1C3-91A5EBCAEBB4}" type="slidenum">
              <a:rPr lang="es-MX" smtClean="0"/>
              <a:pPr/>
              <a:t>‹Nº›</a:t>
            </a:fld>
            <a:endParaRPr lang="es-MX"/>
          </a:p>
        </p:txBody>
      </p:sp>
      <p:pic>
        <p:nvPicPr>
          <p:cNvPr id="7" name="Imagen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37601" y="131497"/>
            <a:ext cx="2654285" cy="467258"/>
          </a:xfrm>
          <a:prstGeom prst="rect">
            <a:avLst/>
          </a:prstGeom>
        </p:spPr>
      </p:pic>
    </p:spTree>
    <p:extLst>
      <p:ext uri="{BB962C8B-B14F-4D97-AF65-F5344CB8AC3E}">
        <p14:creationId xmlns:p14="http://schemas.microsoft.com/office/powerpoint/2010/main" val="331088701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es.wikipedia.org/wiki/Fuerza" TargetMode="Externa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g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7.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0.jpe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66.pn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2.wmf"/></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97.png"/><Relationship Id="rId12" Type="http://schemas.microsoft.com/office/2007/relationships/hdphoto" Target="../media/hdphoto2.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101.png"/><Relationship Id="rId5" Type="http://schemas.openxmlformats.org/officeDocument/2006/relationships/image" Target="../media/image96.png"/><Relationship Id="rId10" Type="http://schemas.openxmlformats.org/officeDocument/2006/relationships/image" Target="../media/image100.png"/><Relationship Id="rId4" Type="http://schemas.microsoft.com/office/2007/relationships/hdphoto" Target="../media/hdphoto8.wdp"/><Relationship Id="rId9" Type="http://schemas.openxmlformats.org/officeDocument/2006/relationships/image" Target="../media/image99.png"/></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8.xml"/><Relationship Id="rId7" Type="http://schemas.openxmlformats.org/officeDocument/2006/relationships/image" Target="../media/image121.w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0.wmf"/><Relationship Id="rId4" Type="http://schemas.openxmlformats.org/officeDocument/2006/relationships/oleObject" Target="../embeddings/oleObject1.bin"/><Relationship Id="rId9" Type="http://schemas.openxmlformats.org/officeDocument/2006/relationships/image" Target="../media/image122.w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hyperlink" Target="http://mx.wrs.yahoo.com/_ylt=A0WTf2sHCxFMuSsAtTzO8Qt./SIG=13kclu3gn/EXP=1276271751/**http:/img.directindustry.es/images_di/photo-g/lampara-de-led-de-seguridad-intrinseca-387346.jpg"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hyperlink" Target="http://mx.wrs.yahoo.com/_ylt=A0WTf2sIDBFMkSsAJS_F8Qt.;_ylu=X3oDMTBqbWlpczNlBHBvcwM1MgRzZWMDc3IEdnRpZAM-/SIG=1kn6kmf42/EXP=1276272008/**http:/mx.images.search.yahoo.com/images/view?back=http://mx.images.search.yahoo.com/search/images?p=foco+incandescente&amp;b=37&amp;ni=18&amp;ei=utf-8&amp;xargs=0&amp;pstart=1&amp;fr=yfp-t-706-s&amp;w=150&amp;h=250&amp;imgurl=www.mercado.com.ar/mercado/ro/imagenes/foto_nota_1098_1_5.jpg&amp;rurl=http://www.mercado.com.ar/archivo_nota_revista.php?id=1&amp;id_edicion=1098&amp;size=3k&amp;name=foto+nota+1098+1...&amp;p=foco+incandescente&amp;oid=e4e46e5708ba7d22&amp;fr2=&amp;no=52&amp;tt=52&amp;sigr=1271lnj7l&amp;sigi=11tnin79e&amp;sigb=13oh7585l&amp;type=JPG"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6.emf"/><Relationship Id="rId5" Type="http://schemas.openxmlformats.org/officeDocument/2006/relationships/oleObject" Target="../embeddings/Hoja_de_c_lculo_de_Microsoft_Excel_97-20031.xls"/><Relationship Id="rId4" Type="http://schemas.openxmlformats.org/officeDocument/2006/relationships/oleObject" Target="../embeddings/oleObject4.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7.emf"/><Relationship Id="rId5" Type="http://schemas.openxmlformats.org/officeDocument/2006/relationships/oleObject" Target="../embeddings/oleObject5.bin"/><Relationship Id="rId4" Type="http://schemas.openxmlformats.org/officeDocument/2006/relationships/image" Target="../media/image12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wmf"/><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138.jpeg"/></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143000" y="2555117"/>
            <a:ext cx="6858000" cy="1655762"/>
          </a:xfrm>
        </p:spPr>
        <p:txBody>
          <a:bodyPr/>
          <a:lstStyle/>
          <a:p>
            <a:r>
              <a:rPr lang="es-MX" dirty="0"/>
              <a:t>27/05/2016</a:t>
            </a:r>
          </a:p>
        </p:txBody>
      </p:sp>
      <p:sp>
        <p:nvSpPr>
          <p:cNvPr id="6" name="Título 1"/>
          <p:cNvSpPr txBox="1">
            <a:spLocks/>
          </p:cNvSpPr>
          <p:nvPr/>
        </p:nvSpPr>
        <p:spPr>
          <a:xfrm>
            <a:off x="0" y="167518"/>
            <a:ext cx="9144000" cy="1608274"/>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s-MX" sz="3600" spc="300">
                <a:effectLst>
                  <a:outerShdw blurRad="38100" dist="38100" dir="2700000" algn="tl">
                    <a:srgbClr val="000000">
                      <a:alpha val="43137"/>
                    </a:srgbClr>
                  </a:outerShdw>
                </a:effectLst>
              </a:rPr>
              <a:t>SEMINARIO DE GESTION Y EFICIENCIA ENERGETICA</a:t>
            </a:r>
            <a:endParaRPr lang="es-MX" sz="3600" spc="300" dirty="0">
              <a:effectLst>
                <a:outerShdw blurRad="38100" dist="38100" dir="2700000" algn="tl">
                  <a:srgbClr val="000000">
                    <a:alpha val="43137"/>
                  </a:srgbClr>
                </a:outerShdw>
              </a:effectLst>
            </a:endParaRPr>
          </a:p>
        </p:txBody>
      </p:sp>
      <p:pic>
        <p:nvPicPr>
          <p:cNvPr id="7" name="Imagen 6"/>
          <p:cNvPicPr>
            <a:picLocks noChangeAspect="1"/>
          </p:cNvPicPr>
          <p:nvPr/>
        </p:nvPicPr>
        <p:blipFill>
          <a:blip r:embed="rId3"/>
          <a:stretch>
            <a:fillRect/>
          </a:stretch>
        </p:blipFill>
        <p:spPr>
          <a:xfrm>
            <a:off x="1812387" y="2863953"/>
            <a:ext cx="5526878" cy="3343197"/>
          </a:xfrm>
          <a:prstGeom prst="rect">
            <a:avLst/>
          </a:prstGeom>
        </p:spPr>
      </p:pic>
    </p:spTree>
    <p:extLst>
      <p:ext uri="{BB962C8B-B14F-4D97-AF65-F5344CB8AC3E}">
        <p14:creationId xmlns:p14="http://schemas.microsoft.com/office/powerpoint/2010/main" val="4122146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28303" y="697880"/>
            <a:ext cx="4147931" cy="523220"/>
          </a:xfrm>
          <a:prstGeom prst="rect">
            <a:avLst/>
          </a:prstGeom>
          <a:noFill/>
        </p:spPr>
        <p:txBody>
          <a:bodyPr wrap="square" rtlCol="0">
            <a:spAutoFit/>
          </a:bodyPr>
          <a:lstStyle/>
          <a:p>
            <a:pPr algn="ctr"/>
            <a:r>
              <a:rPr lang="es-MX" sz="2800" b="1" dirty="0"/>
              <a:t>¿qué es la energía?</a:t>
            </a:r>
          </a:p>
        </p:txBody>
      </p:sp>
      <p:sp>
        <p:nvSpPr>
          <p:cNvPr id="6" name="Rectángulo 5"/>
          <p:cNvSpPr/>
          <p:nvPr/>
        </p:nvSpPr>
        <p:spPr>
          <a:xfrm>
            <a:off x="3313043" y="685768"/>
            <a:ext cx="5964289" cy="3477875"/>
          </a:xfrm>
          <a:prstGeom prst="rect">
            <a:avLst/>
          </a:prstGeom>
        </p:spPr>
        <p:txBody>
          <a:bodyPr wrap="square">
            <a:spAutoFit/>
          </a:bodyPr>
          <a:lstStyle/>
          <a:p>
            <a:r>
              <a:rPr lang="es-MX" sz="2000" dirty="0"/>
              <a:t>El término </a:t>
            </a:r>
            <a:r>
              <a:rPr lang="es-MX" sz="2000" b="1" dirty="0"/>
              <a:t>energía</a:t>
            </a:r>
            <a:r>
              <a:rPr lang="es-MX" sz="2000" dirty="0"/>
              <a:t> (del griego </a:t>
            </a:r>
            <a:r>
              <a:rPr lang="es-MX" sz="2000" dirty="0" err="1"/>
              <a:t>ἐνέργει</a:t>
            </a:r>
            <a:r>
              <a:rPr lang="es-MX" sz="2000" dirty="0"/>
              <a:t>α </a:t>
            </a:r>
            <a:r>
              <a:rPr lang="es-MX" sz="2000" i="1" dirty="0"/>
              <a:t>enérgeia</a:t>
            </a:r>
            <a:r>
              <a:rPr lang="es-MX" sz="2000" dirty="0"/>
              <a:t>, «actividad», «operación»; de ἐνεργóς </a:t>
            </a:r>
            <a:r>
              <a:rPr lang="es-MX" sz="2000" i="1" dirty="0"/>
              <a:t>energós</a:t>
            </a:r>
            <a:r>
              <a:rPr lang="es-MX" sz="2000" dirty="0"/>
              <a:t>, «</a:t>
            </a:r>
            <a:r>
              <a:rPr lang="es-MX" sz="2000" dirty="0">
                <a:hlinkClick r:id="rId2" tooltip="Fuerza"/>
              </a:rPr>
              <a:t>fuerza</a:t>
            </a:r>
            <a:r>
              <a:rPr lang="es-MX" sz="2000" dirty="0"/>
              <a:t> de acción» o «fuerza de trabajo») tiene diversas acepciones y definiciones, relacionadas con la idea de una capacidad para ejecutar, transformar o poner en movimiento.</a:t>
            </a:r>
          </a:p>
          <a:p>
            <a:r>
              <a:rPr lang="es-MX" sz="2000" dirty="0"/>
              <a:t>En física, «energía» se define como la capacidad para realizar un trabajo. En tecnología y economía, «energía» se refiere a un recurso natural (incluyendo a su tecnología asociada) para poder extraerla, transformarla y darle un uso industrial o económico.</a:t>
            </a:r>
          </a:p>
        </p:txBody>
      </p:sp>
      <p:sp>
        <p:nvSpPr>
          <p:cNvPr id="9" name="Rectángulo 8"/>
          <p:cNvSpPr/>
          <p:nvPr/>
        </p:nvSpPr>
        <p:spPr>
          <a:xfrm>
            <a:off x="240920" y="5050854"/>
            <a:ext cx="5772130" cy="1323439"/>
          </a:xfrm>
          <a:prstGeom prst="rect">
            <a:avLst/>
          </a:prstGeom>
        </p:spPr>
        <p:txBody>
          <a:bodyPr wrap="square">
            <a:spAutoFit/>
          </a:bodyPr>
          <a:lstStyle/>
          <a:p>
            <a:pPr marL="342900" indent="-342900">
              <a:buFont typeface="Arial" panose="020B0604020202020204" pitchFamily="34" charset="0"/>
              <a:buChar char="•"/>
            </a:pPr>
            <a:r>
              <a:rPr lang="es-MX" sz="2000" dirty="0"/>
              <a:t>La energía no se crea ni se destruye, solo se transforma</a:t>
            </a:r>
          </a:p>
          <a:p>
            <a:pPr marL="342900" indent="-342900">
              <a:buFont typeface="Arial" panose="020B0604020202020204" pitchFamily="34" charset="0"/>
              <a:buChar char="•"/>
            </a:pPr>
            <a:r>
              <a:rPr lang="es-MX" sz="2000" dirty="0"/>
              <a:t>En todo proceso de transformación siempre habrá pérdidas</a:t>
            </a:r>
          </a:p>
        </p:txBody>
      </p:sp>
      <p:pic>
        <p:nvPicPr>
          <p:cNvPr id="10" name="Imagen 9" descr="Fornecimento de energia elétrica está garantid, diz CMSE ~ Blog de ..."/>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4300" y="1427295"/>
            <a:ext cx="2922726" cy="1834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descr="Estos tiempos ocurrieron un par de hechos que me hicieron pensar e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050" y="4540030"/>
            <a:ext cx="2755700" cy="1834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uadroTexto 7"/>
          <p:cNvSpPr txBox="1"/>
          <p:nvPr/>
        </p:nvSpPr>
        <p:spPr>
          <a:xfrm>
            <a:off x="284300" y="4412857"/>
            <a:ext cx="4147931" cy="523220"/>
          </a:xfrm>
          <a:prstGeom prst="rect">
            <a:avLst/>
          </a:prstGeom>
          <a:noFill/>
        </p:spPr>
        <p:txBody>
          <a:bodyPr wrap="square" rtlCol="0">
            <a:spAutoFit/>
          </a:bodyPr>
          <a:lstStyle/>
          <a:p>
            <a:pPr algn="ctr"/>
            <a:r>
              <a:rPr lang="es-MX" sz="2800" b="1" dirty="0"/>
              <a:t>Leyes de la Termodinámica</a:t>
            </a:r>
          </a:p>
        </p:txBody>
      </p:sp>
      <p:sp>
        <p:nvSpPr>
          <p:cNvPr id="14" name="CuadroTexto 13"/>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4109059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El hombre moderno tiene más problemas que el de las caverna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758" y="1302534"/>
            <a:ext cx="5020642" cy="4634439"/>
          </a:xfrm>
          <a:prstGeom prst="rect">
            <a:avLst/>
          </a:prstGeom>
          <a:ln>
            <a:noFill/>
          </a:ln>
          <a:effectLst>
            <a:softEdge rad="112500"/>
          </a:effectLst>
        </p:spPr>
      </p:pic>
      <p:sp>
        <p:nvSpPr>
          <p:cNvPr id="4" name="CuadroTexto 3"/>
          <p:cNvSpPr txBox="1"/>
          <p:nvPr/>
        </p:nvSpPr>
        <p:spPr>
          <a:xfrm>
            <a:off x="477078" y="1643270"/>
            <a:ext cx="2756452" cy="1569660"/>
          </a:xfrm>
          <a:prstGeom prst="rect">
            <a:avLst/>
          </a:prstGeom>
          <a:noFill/>
        </p:spPr>
        <p:txBody>
          <a:bodyPr wrap="square" rtlCol="0">
            <a:spAutoFit/>
          </a:bodyPr>
          <a:lstStyle/>
          <a:p>
            <a:r>
              <a:rPr lang="es-MX" sz="2400" dirty="0"/>
              <a:t>Las primeras fuentes de energía del hombre fueron sus propios músculos</a:t>
            </a:r>
          </a:p>
        </p:txBody>
      </p:sp>
      <p:sp>
        <p:nvSpPr>
          <p:cNvPr id="5" name="CuadroTexto 4"/>
          <p:cNvSpPr txBox="1"/>
          <p:nvPr/>
        </p:nvSpPr>
        <p:spPr>
          <a:xfrm>
            <a:off x="159026" y="742122"/>
            <a:ext cx="3233531" cy="830997"/>
          </a:xfrm>
          <a:prstGeom prst="rect">
            <a:avLst/>
          </a:prstGeom>
          <a:noFill/>
        </p:spPr>
        <p:txBody>
          <a:bodyPr wrap="square" rtlCol="0">
            <a:spAutoFit/>
          </a:bodyPr>
          <a:lstStyle/>
          <a:p>
            <a:pPr algn="ctr"/>
            <a:r>
              <a:rPr lang="es-MX" sz="2400" b="1" dirty="0"/>
              <a:t>Evolución en el consumo energético</a:t>
            </a:r>
          </a:p>
        </p:txBody>
      </p:sp>
      <p:sp>
        <p:nvSpPr>
          <p:cNvPr id="8" name="CuadroTexto 7"/>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1246695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77078" y="1643270"/>
            <a:ext cx="2756452" cy="1569660"/>
          </a:xfrm>
          <a:prstGeom prst="rect">
            <a:avLst/>
          </a:prstGeom>
          <a:noFill/>
        </p:spPr>
        <p:txBody>
          <a:bodyPr wrap="square" rtlCol="0">
            <a:spAutoFit/>
          </a:bodyPr>
          <a:lstStyle/>
          <a:p>
            <a:r>
              <a:rPr lang="es-MX" sz="2400" dirty="0"/>
              <a:t>Posteriormente aprendió a utilizar la energía contenida en la leña</a:t>
            </a:r>
          </a:p>
        </p:txBody>
      </p:sp>
      <p:pic>
        <p:nvPicPr>
          <p:cNvPr id="2" name="Imagen 1" descr="Description Diorama, cavemen - National Museum of Mongolian History ..."/>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83665" y="1258956"/>
            <a:ext cx="5302526" cy="35350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CuadroTexto 4"/>
          <p:cNvSpPr txBox="1"/>
          <p:nvPr/>
        </p:nvSpPr>
        <p:spPr>
          <a:xfrm>
            <a:off x="159026" y="742122"/>
            <a:ext cx="3233531" cy="830997"/>
          </a:xfrm>
          <a:prstGeom prst="rect">
            <a:avLst/>
          </a:prstGeom>
          <a:noFill/>
        </p:spPr>
        <p:txBody>
          <a:bodyPr wrap="square" rtlCol="0">
            <a:spAutoFit/>
          </a:bodyPr>
          <a:lstStyle/>
          <a:p>
            <a:pPr algn="ctr"/>
            <a:r>
              <a:rPr lang="es-MX" sz="2400" b="1" dirty="0"/>
              <a:t>Evolución en el consumo energético</a:t>
            </a:r>
          </a:p>
        </p:txBody>
      </p:sp>
      <p:sp>
        <p:nvSpPr>
          <p:cNvPr id="8" name="CuadroTexto 7"/>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2803820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77078" y="1643270"/>
            <a:ext cx="2756452" cy="1569660"/>
          </a:xfrm>
          <a:prstGeom prst="rect">
            <a:avLst/>
          </a:prstGeom>
          <a:noFill/>
        </p:spPr>
        <p:txBody>
          <a:bodyPr wrap="square" rtlCol="0">
            <a:spAutoFit/>
          </a:bodyPr>
          <a:lstStyle/>
          <a:p>
            <a:r>
              <a:rPr lang="es-MX" sz="2400" dirty="0"/>
              <a:t>Y aprovechó también la energía obtenida de la fuerza animal</a:t>
            </a:r>
          </a:p>
        </p:txBody>
      </p:sp>
      <p:pic>
        <p:nvPicPr>
          <p:cNvPr id="3" name="Imagen 2" descr="Plowing using domesticated anim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8928" y="1612729"/>
            <a:ext cx="5286353" cy="40989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CuadroTexto 4"/>
          <p:cNvSpPr txBox="1"/>
          <p:nvPr/>
        </p:nvSpPr>
        <p:spPr>
          <a:xfrm>
            <a:off x="159026" y="742122"/>
            <a:ext cx="3233531" cy="830997"/>
          </a:xfrm>
          <a:prstGeom prst="rect">
            <a:avLst/>
          </a:prstGeom>
          <a:noFill/>
        </p:spPr>
        <p:txBody>
          <a:bodyPr wrap="square" rtlCol="0">
            <a:spAutoFit/>
          </a:bodyPr>
          <a:lstStyle/>
          <a:p>
            <a:pPr algn="ctr"/>
            <a:r>
              <a:rPr lang="es-MX" sz="2400" b="1" dirty="0"/>
              <a:t>Evolución en el consumo energético</a:t>
            </a:r>
          </a:p>
        </p:txBody>
      </p:sp>
      <p:sp>
        <p:nvSpPr>
          <p:cNvPr id="8" name="CuadroTexto 7"/>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2167284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7078" y="1643270"/>
            <a:ext cx="2756452" cy="1569660"/>
          </a:xfrm>
          <a:prstGeom prst="rect">
            <a:avLst/>
          </a:prstGeom>
          <a:noFill/>
        </p:spPr>
        <p:txBody>
          <a:bodyPr wrap="square" rtlCol="0">
            <a:spAutoFit/>
          </a:bodyPr>
          <a:lstStyle/>
          <a:p>
            <a:r>
              <a:rPr lang="es-MX" sz="2400" dirty="0"/>
              <a:t>Asimismo se aprovecharon recursos naturales como el viento</a:t>
            </a:r>
          </a:p>
        </p:txBody>
      </p:sp>
      <p:pic>
        <p:nvPicPr>
          <p:cNvPr id="1026" name="Picture 2" descr="https://puserscontentstorage.blob.core.windows.net/userimages/b3aed583-144a-445d-810b-347dd1f9832b/2a7b8f11-2f4c-4f56-a822-6808c8978329image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458" y="1643270"/>
            <a:ext cx="4927776" cy="38298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CuadroTexto 3"/>
          <p:cNvSpPr txBox="1"/>
          <p:nvPr/>
        </p:nvSpPr>
        <p:spPr>
          <a:xfrm>
            <a:off x="159026" y="742122"/>
            <a:ext cx="3233531" cy="830997"/>
          </a:xfrm>
          <a:prstGeom prst="rect">
            <a:avLst/>
          </a:prstGeom>
          <a:noFill/>
        </p:spPr>
        <p:txBody>
          <a:bodyPr wrap="square" rtlCol="0">
            <a:spAutoFit/>
          </a:bodyPr>
          <a:lstStyle/>
          <a:p>
            <a:pPr algn="ctr"/>
            <a:r>
              <a:rPr lang="es-MX" sz="2400" b="1" dirty="0"/>
              <a:t>Evolución en el consumo energético</a:t>
            </a:r>
          </a:p>
        </p:txBody>
      </p:sp>
      <p:sp>
        <p:nvSpPr>
          <p:cNvPr id="9" name="CuadroTexto 8"/>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1892580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7078" y="1643270"/>
            <a:ext cx="2756452" cy="3046988"/>
          </a:xfrm>
          <a:prstGeom prst="rect">
            <a:avLst/>
          </a:prstGeom>
          <a:noFill/>
        </p:spPr>
        <p:txBody>
          <a:bodyPr wrap="square" rtlCol="0">
            <a:spAutoFit/>
          </a:bodyPr>
          <a:lstStyle/>
          <a:p>
            <a:r>
              <a:rPr lang="es-MX" sz="2400" dirty="0"/>
              <a:t>Con la Revolución Industrial y la puesta a punto de la máquina de vapor de Watt, el carbón fue el energético por excelencia entre los s. XVIII y XIX</a:t>
            </a:r>
          </a:p>
        </p:txBody>
      </p:sp>
      <p:pic>
        <p:nvPicPr>
          <p:cNvPr id="2052" name="Picture 4" descr="http://4.bp.blogspot.com/-o-8jrASJcGs/Ttivfcw4KSI/AAAAAAAAD2k/l-RBcu3Bby0/s1600/mine-de-char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9923" y="796388"/>
            <a:ext cx="4781550" cy="2809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2.bp.blogspot.com/-74KlE7JkI0w/TzMezYlZ_TI/AAAAAAAAAAk/tFN8TC7iwHU/s16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636" y="3606264"/>
            <a:ext cx="3370124" cy="32517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159026" y="742122"/>
            <a:ext cx="3233531" cy="830997"/>
          </a:xfrm>
          <a:prstGeom prst="rect">
            <a:avLst/>
          </a:prstGeom>
          <a:noFill/>
        </p:spPr>
        <p:txBody>
          <a:bodyPr wrap="square" rtlCol="0">
            <a:spAutoFit/>
          </a:bodyPr>
          <a:lstStyle/>
          <a:p>
            <a:pPr algn="ctr"/>
            <a:r>
              <a:rPr lang="es-MX" sz="2400" b="1" dirty="0"/>
              <a:t>Evolución en el consumo energético</a:t>
            </a:r>
          </a:p>
        </p:txBody>
      </p:sp>
      <p:sp>
        <p:nvSpPr>
          <p:cNvPr id="11" name="CuadroTexto 10"/>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1808483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7078" y="1643270"/>
            <a:ext cx="2756452" cy="1938992"/>
          </a:xfrm>
          <a:prstGeom prst="rect">
            <a:avLst/>
          </a:prstGeom>
          <a:noFill/>
        </p:spPr>
        <p:txBody>
          <a:bodyPr wrap="square" rtlCol="0">
            <a:spAutoFit/>
          </a:bodyPr>
          <a:lstStyle/>
          <a:p>
            <a:r>
              <a:rPr lang="es-MX" sz="2400" dirty="0"/>
              <a:t>El petróleo se convirtió paulatinamente en la principal fuente de energía.</a:t>
            </a:r>
          </a:p>
        </p:txBody>
      </p:sp>
      <p:sp>
        <p:nvSpPr>
          <p:cNvPr id="3" name="CuadroTexto 2"/>
          <p:cNvSpPr txBox="1"/>
          <p:nvPr/>
        </p:nvSpPr>
        <p:spPr>
          <a:xfrm>
            <a:off x="159026" y="742122"/>
            <a:ext cx="3233531" cy="830997"/>
          </a:xfrm>
          <a:prstGeom prst="rect">
            <a:avLst/>
          </a:prstGeom>
          <a:noFill/>
        </p:spPr>
        <p:txBody>
          <a:bodyPr wrap="square" rtlCol="0">
            <a:spAutoFit/>
          </a:bodyPr>
          <a:lstStyle/>
          <a:p>
            <a:pPr algn="ctr"/>
            <a:r>
              <a:rPr lang="es-MX" sz="2400" b="1" dirty="0"/>
              <a:t>Evolución en el consumo energético</a:t>
            </a:r>
          </a:p>
        </p:txBody>
      </p:sp>
      <p:pic>
        <p:nvPicPr>
          <p:cNvPr id="4" name="Imagen 3" descr="El hecho capital a tener en cuenta es que el petróle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495" y="1250466"/>
            <a:ext cx="3810000" cy="3800475"/>
          </a:xfrm>
          <a:prstGeom prst="ellipse">
            <a:avLst/>
          </a:prstGeom>
          <a:ln>
            <a:noFill/>
          </a:ln>
          <a:effectLst>
            <a:softEdge rad="112500"/>
          </a:effectLst>
        </p:spPr>
      </p:pic>
      <p:sp>
        <p:nvSpPr>
          <p:cNvPr id="7" name="CuadroTexto 6"/>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1452986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7086" y="1454318"/>
            <a:ext cx="8430802" cy="4505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uadroTexto 3"/>
          <p:cNvSpPr txBox="1"/>
          <p:nvPr/>
        </p:nvSpPr>
        <p:spPr>
          <a:xfrm>
            <a:off x="159026" y="742122"/>
            <a:ext cx="3233531" cy="830997"/>
          </a:xfrm>
          <a:prstGeom prst="rect">
            <a:avLst/>
          </a:prstGeom>
          <a:noFill/>
        </p:spPr>
        <p:txBody>
          <a:bodyPr wrap="square" rtlCol="0">
            <a:spAutoFit/>
          </a:bodyPr>
          <a:lstStyle/>
          <a:p>
            <a:pPr algn="ctr"/>
            <a:r>
              <a:rPr lang="es-MX" sz="2400" b="1" dirty="0"/>
              <a:t>Evolución en el consumo energético</a:t>
            </a:r>
          </a:p>
        </p:txBody>
      </p:sp>
      <p:sp>
        <p:nvSpPr>
          <p:cNvPr id="5" name="CuadroTexto 4"/>
          <p:cNvSpPr txBox="1"/>
          <p:nvPr/>
        </p:nvSpPr>
        <p:spPr>
          <a:xfrm>
            <a:off x="3021492" y="2544417"/>
            <a:ext cx="2756452" cy="1938992"/>
          </a:xfrm>
          <a:prstGeom prst="rect">
            <a:avLst/>
          </a:prstGeom>
          <a:noFill/>
          <a:ln>
            <a:solidFill>
              <a:schemeClr val="bg1"/>
            </a:solidFill>
          </a:ln>
        </p:spPr>
        <p:txBody>
          <a:bodyPr wrap="square" rtlCol="0">
            <a:spAutoFit/>
          </a:bodyPr>
          <a:lstStyle/>
          <a:p>
            <a:pPr algn="ctr"/>
            <a:r>
              <a:rPr lang="es-MX" sz="2400" dirty="0"/>
              <a:t>Consumo de energía del hombre en sus diferentes etapas de desarrollo y según su actividad</a:t>
            </a:r>
          </a:p>
        </p:txBody>
      </p:sp>
      <p:sp>
        <p:nvSpPr>
          <p:cNvPr id="7" name="CuadroTexto 6"/>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2041384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gray">
          <a:xfrm>
            <a:off x="3635375" y="1916833"/>
            <a:ext cx="4897438" cy="3437046"/>
          </a:xfrm>
          <a:prstGeom prst="rect">
            <a:avLst/>
          </a:prstGeom>
          <a:gradFill rotWithShape="1">
            <a:gsLst>
              <a:gs pos="0">
                <a:srgbClr val="F0F0F0"/>
              </a:gs>
              <a:gs pos="100000">
                <a:srgbClr val="FFFFFF"/>
              </a:gs>
            </a:gsLst>
            <a:lin ang="5400000" scaled="1"/>
          </a:gradFill>
          <a:ln w="19050">
            <a:solidFill>
              <a:srgbClr val="EAEAEA"/>
            </a:solidFill>
            <a:miter lim="800000"/>
            <a:headEnd/>
            <a:tailEnd/>
          </a:ln>
          <a:effectLst>
            <a:outerShdw dist="53882" dir="2700000" algn="ctr" rotWithShape="0">
              <a:srgbClr val="B2B2B2"/>
            </a:outerShdw>
          </a:effectLst>
        </p:spPr>
        <p:txBody>
          <a:bodyPr lIns="108000" tIns="108000" rIns="108000" bIns="72000"/>
          <a:lstStyle/>
          <a:p>
            <a:pPr marL="355600" indent="-355600" eaLnBrk="1" hangingPunct="1">
              <a:tabLst>
                <a:tab pos="355600" algn="l"/>
              </a:tabLst>
              <a:defRPr/>
            </a:pPr>
            <a:endParaRPr lang="es-ES" dirty="0">
              <a:latin typeface="Times" charset="0"/>
            </a:endParaRPr>
          </a:p>
          <a:p>
            <a:pPr marL="355600" indent="-355600" eaLnBrk="1" hangingPunct="1">
              <a:tabLst>
                <a:tab pos="355600" algn="l"/>
              </a:tabLst>
              <a:defRPr/>
            </a:pPr>
            <a:endParaRPr lang="es-ES" sz="1800" dirty="0">
              <a:latin typeface="Arial" charset="0"/>
              <a:cs typeface="Arial" charset="0"/>
            </a:endParaRPr>
          </a:p>
          <a:p>
            <a:pPr marL="355600" indent="-355600" eaLnBrk="1" hangingPunct="1">
              <a:tabLst>
                <a:tab pos="355600" algn="l"/>
              </a:tabLst>
              <a:defRPr/>
            </a:pPr>
            <a:endParaRPr lang="es-ES" sz="1800" dirty="0">
              <a:latin typeface="Arial" charset="0"/>
              <a:cs typeface="Arial" charset="0"/>
            </a:endParaRPr>
          </a:p>
          <a:p>
            <a:pPr marL="355600" indent="-355600" eaLnBrk="1" hangingPunct="1">
              <a:tabLst>
                <a:tab pos="355600" algn="l"/>
              </a:tabLst>
              <a:defRPr/>
            </a:pPr>
            <a:endParaRPr lang="es-ES" sz="1800" noProof="1">
              <a:latin typeface="Arial" charset="0"/>
              <a:cs typeface="Arial" charset="0"/>
            </a:endParaRPr>
          </a:p>
          <a:p>
            <a:pPr marL="355600" indent="-355600" eaLnBrk="1" hangingPunct="1">
              <a:spcBef>
                <a:spcPct val="40000"/>
              </a:spcBef>
              <a:buClr>
                <a:schemeClr val="accent1"/>
              </a:buClr>
              <a:buFont typeface="Wingdings" pitchFamily="2" charset="2"/>
              <a:buChar char="§"/>
              <a:tabLst>
                <a:tab pos="355600" algn="l"/>
              </a:tabLst>
              <a:defRPr/>
            </a:pPr>
            <a:r>
              <a:rPr lang="es-ES" sz="2200" dirty="0">
                <a:solidFill>
                  <a:srgbClr val="36434D"/>
                </a:solidFill>
                <a:latin typeface="Arial" charset="0"/>
              </a:rPr>
              <a:t>el confort de los usuarios</a:t>
            </a:r>
          </a:p>
          <a:p>
            <a:pPr marL="355600" indent="-355600" eaLnBrk="1" hangingPunct="1">
              <a:spcBef>
                <a:spcPct val="40000"/>
              </a:spcBef>
              <a:buClr>
                <a:schemeClr val="accent1"/>
              </a:buClr>
              <a:buFont typeface="Wingdings" pitchFamily="2" charset="2"/>
              <a:buChar char="§"/>
              <a:tabLst>
                <a:tab pos="355600" algn="l"/>
              </a:tabLst>
              <a:defRPr/>
            </a:pPr>
            <a:r>
              <a:rPr lang="es-ES" sz="2200" dirty="0">
                <a:solidFill>
                  <a:srgbClr val="36434D"/>
                </a:solidFill>
                <a:latin typeface="Arial" charset="0"/>
              </a:rPr>
              <a:t>los servicios y actividades desarrolladas por los consumidores en sus instalaciones</a:t>
            </a:r>
          </a:p>
          <a:p>
            <a:pPr marL="355600" indent="-355600" eaLnBrk="1" hangingPunct="1">
              <a:spcBef>
                <a:spcPct val="40000"/>
              </a:spcBef>
              <a:buClr>
                <a:schemeClr val="accent1"/>
              </a:buClr>
              <a:buFont typeface="Wingdings" pitchFamily="2" charset="2"/>
              <a:buChar char="§"/>
              <a:tabLst>
                <a:tab pos="355600" algn="l"/>
              </a:tabLst>
              <a:defRPr/>
            </a:pPr>
            <a:endParaRPr lang="es-ES" sz="2200" dirty="0">
              <a:solidFill>
                <a:srgbClr val="36434D"/>
              </a:solidFill>
              <a:latin typeface="Arial" charset="0"/>
            </a:endParaRPr>
          </a:p>
          <a:p>
            <a:pPr marL="355600" indent="-355600" eaLnBrk="1" hangingPunct="1">
              <a:spcBef>
                <a:spcPct val="40000"/>
              </a:spcBef>
              <a:buClr>
                <a:schemeClr val="accent1"/>
              </a:buClr>
              <a:buFont typeface="Wingdings" pitchFamily="2" charset="2"/>
              <a:buChar char="§"/>
              <a:tabLst>
                <a:tab pos="355600" algn="l"/>
              </a:tabLst>
              <a:defRPr/>
            </a:pPr>
            <a:endParaRPr lang="es-ES" sz="2000" b="1" dirty="0">
              <a:solidFill>
                <a:srgbClr val="36434D"/>
              </a:solidFill>
              <a:latin typeface="Arial" charset="0"/>
            </a:endParaRPr>
          </a:p>
          <a:p>
            <a:pPr marL="355600" indent="-355600" eaLnBrk="1" hangingPunct="1">
              <a:spcBef>
                <a:spcPct val="40000"/>
              </a:spcBef>
              <a:buClr>
                <a:schemeClr val="accent1"/>
              </a:buClr>
              <a:buFont typeface="Wingdings" pitchFamily="2" charset="2"/>
              <a:buChar char="§"/>
              <a:tabLst>
                <a:tab pos="355600" algn="l"/>
              </a:tabLst>
              <a:defRPr/>
            </a:pPr>
            <a:endParaRPr lang="es-ES" sz="1800" noProof="1">
              <a:solidFill>
                <a:srgbClr val="36434D"/>
              </a:solidFill>
              <a:latin typeface="Arial" charset="0"/>
              <a:cs typeface="Arial" charset="0"/>
            </a:endParaRPr>
          </a:p>
        </p:txBody>
      </p:sp>
      <p:sp>
        <p:nvSpPr>
          <p:cNvPr id="3" name="Rectangle 11"/>
          <p:cNvSpPr>
            <a:spLocks noChangeArrowheads="1"/>
          </p:cNvSpPr>
          <p:nvPr/>
        </p:nvSpPr>
        <p:spPr bwMode="gray">
          <a:xfrm>
            <a:off x="3636963" y="1556469"/>
            <a:ext cx="4895850" cy="367949"/>
          </a:xfrm>
          <a:prstGeom prst="rect">
            <a:avLst/>
          </a:prstGeom>
          <a:gradFill rotWithShape="1">
            <a:gsLst>
              <a:gs pos="0">
                <a:srgbClr val="C6C7C8"/>
              </a:gs>
              <a:gs pos="100000">
                <a:srgbClr val="C6C7C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88000" tIns="0" rIns="0" bIns="0" anchor="ctr"/>
          <a:lstStyle/>
          <a:p>
            <a:pPr defTabSz="801688">
              <a:defRPr/>
            </a:pPr>
            <a:r>
              <a:rPr lang="es-ES" sz="1800" b="1" dirty="0">
                <a:solidFill>
                  <a:srgbClr val="FFFFFF"/>
                </a:solidFill>
                <a:latin typeface="Arial" charset="0"/>
                <a:cs typeface="Arial" charset="0"/>
              </a:rPr>
              <a:t>Eficiencia Energética</a:t>
            </a:r>
            <a:endParaRPr lang="es-ES" sz="1800" b="1" noProof="1">
              <a:solidFill>
                <a:srgbClr val="FFFFFF"/>
              </a:solidFill>
              <a:latin typeface="Arial" charset="0"/>
              <a:cs typeface="Arial" charset="0"/>
            </a:endParaRPr>
          </a:p>
        </p:txBody>
      </p:sp>
      <p:pic>
        <p:nvPicPr>
          <p:cNvPr id="4" name="Picture 13" descr="logoE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798" y="2420888"/>
            <a:ext cx="2178050" cy="225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p:nvSpPr>
        <p:spPr bwMode="auto">
          <a:xfrm>
            <a:off x="3779838" y="2204864"/>
            <a:ext cx="4537075" cy="15525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dirty="0">
                <a:solidFill>
                  <a:srgbClr val="36434D"/>
                </a:solidFill>
              </a:rPr>
              <a:t>La eficiencia energética es la disminución de los consumos de energía sin que vean afectados:</a:t>
            </a:r>
          </a:p>
        </p:txBody>
      </p:sp>
      <p:sp>
        <p:nvSpPr>
          <p:cNvPr id="8" name="CuadroTexto 7"/>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18030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par>
                                <p:cTn id="7" presetID="22" presetClass="entr" presetSubtype="8"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54" presetClass="entr" presetSubtype="0" accel="10000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05"/>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 calcmode="lin" valueType="num">
                                      <p:cBhvr>
                                        <p:cTn id="14" dur="500" fill="hold"/>
                                        <p:tgtEl>
                                          <p:spTgt spid="2"/>
                                        </p:tgtEl>
                                        <p:attrNameLst>
                                          <p:attrName>ppt_x</p:attrName>
                                        </p:attrNameLst>
                                      </p:cBhvr>
                                      <p:tavLst>
                                        <p:tav tm="0">
                                          <p:val>
                                            <p:strVal val="#ppt_x-.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ChangeArrowheads="1"/>
          </p:cNvSpPr>
          <p:nvPr/>
        </p:nvSpPr>
        <p:spPr bwMode="gray">
          <a:xfrm>
            <a:off x="3419872" y="1556792"/>
            <a:ext cx="5544616" cy="360362"/>
          </a:xfrm>
          <a:prstGeom prst="rect">
            <a:avLst/>
          </a:prstGeom>
          <a:gradFill rotWithShape="1">
            <a:gsLst>
              <a:gs pos="0">
                <a:srgbClr val="C6C7C8"/>
              </a:gs>
              <a:gs pos="100000">
                <a:srgbClr val="C6C7C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88000" tIns="0" rIns="0" bIns="0" anchor="ctr"/>
          <a:lstStyle/>
          <a:p>
            <a:pPr defTabSz="801688">
              <a:defRPr/>
            </a:pPr>
            <a:r>
              <a:rPr lang="es-ES" sz="2000" b="1">
                <a:solidFill>
                  <a:schemeClr val="bg1"/>
                </a:solidFill>
                <a:latin typeface="Arial" charset="0"/>
                <a:cs typeface="Arial" charset="0"/>
              </a:rPr>
              <a:t>Conlleva</a:t>
            </a:r>
            <a:endParaRPr lang="es-ES" sz="2000" b="1" noProof="1">
              <a:solidFill>
                <a:schemeClr val="bg1"/>
              </a:solidFill>
              <a:latin typeface="Arial" charset="0"/>
              <a:cs typeface="Arial" charset="0"/>
            </a:endParaRPr>
          </a:p>
        </p:txBody>
      </p:sp>
      <p:sp>
        <p:nvSpPr>
          <p:cNvPr id="8" name="Rectangle 5"/>
          <p:cNvSpPr>
            <a:spLocks noChangeArrowheads="1"/>
          </p:cNvSpPr>
          <p:nvPr/>
        </p:nvSpPr>
        <p:spPr bwMode="gray">
          <a:xfrm>
            <a:off x="3419872" y="1917154"/>
            <a:ext cx="5544616" cy="3168030"/>
          </a:xfrm>
          <a:prstGeom prst="rect">
            <a:avLst/>
          </a:prstGeom>
          <a:gradFill rotWithShape="1">
            <a:gsLst>
              <a:gs pos="0">
                <a:srgbClr val="DDDDDD">
                  <a:gamma/>
                  <a:tint val="3922"/>
                  <a:invGamma/>
                </a:srgbClr>
              </a:gs>
              <a:gs pos="50000">
                <a:srgbClr val="DDDDDD"/>
              </a:gs>
              <a:gs pos="100000">
                <a:srgbClr val="DDDDDD">
                  <a:gamma/>
                  <a:tint val="3922"/>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108000" tIns="108000" rIns="144000" bIns="72000"/>
          <a:lstStyle/>
          <a:p>
            <a:pPr marL="190500" indent="-190500" eaLnBrk="1" hangingPunct="1">
              <a:buClr>
                <a:srgbClr val="800000"/>
              </a:buClr>
              <a:buFont typeface="Wingdings" pitchFamily="2" charset="2"/>
              <a:buChar char="§"/>
              <a:defRPr/>
            </a:pPr>
            <a:r>
              <a:rPr lang="es-ES" sz="2000" dirty="0">
                <a:solidFill>
                  <a:srgbClr val="36434D"/>
                </a:solidFill>
                <a:latin typeface="Arial" charset="0"/>
              </a:rPr>
              <a:t>Una mejora de los costes económicos</a:t>
            </a:r>
          </a:p>
          <a:p>
            <a:pPr eaLnBrk="1" hangingPunct="1">
              <a:buClr>
                <a:srgbClr val="800000"/>
              </a:buClr>
              <a:defRPr/>
            </a:pPr>
            <a:endParaRPr lang="es-ES" sz="2000" dirty="0">
              <a:solidFill>
                <a:srgbClr val="36434D"/>
              </a:solidFill>
              <a:latin typeface="Arial" charset="0"/>
            </a:endParaRPr>
          </a:p>
          <a:p>
            <a:pPr marL="190500" indent="-190500" eaLnBrk="1" hangingPunct="1">
              <a:buClr>
                <a:srgbClr val="800000"/>
              </a:buClr>
              <a:buFont typeface="Wingdings" pitchFamily="2" charset="2"/>
              <a:buChar char="§"/>
              <a:defRPr/>
            </a:pPr>
            <a:r>
              <a:rPr lang="es-ES" sz="2000" dirty="0">
                <a:solidFill>
                  <a:srgbClr val="36434D"/>
                </a:solidFill>
                <a:latin typeface="Arial" charset="0"/>
              </a:rPr>
              <a:t>una mejora de la productividad de los procesos</a:t>
            </a:r>
          </a:p>
          <a:p>
            <a:pPr eaLnBrk="1" hangingPunct="1">
              <a:buClr>
                <a:srgbClr val="800000"/>
              </a:buClr>
              <a:defRPr/>
            </a:pPr>
            <a:endParaRPr lang="es-ES" sz="2000" dirty="0">
              <a:solidFill>
                <a:srgbClr val="36434D"/>
              </a:solidFill>
              <a:latin typeface="Arial" charset="0"/>
            </a:endParaRPr>
          </a:p>
          <a:p>
            <a:pPr marL="190500" indent="-190500" eaLnBrk="1" hangingPunct="1">
              <a:buClr>
                <a:srgbClr val="800000"/>
              </a:buClr>
              <a:buFont typeface="Wingdings" pitchFamily="2" charset="2"/>
              <a:buChar char="§"/>
              <a:defRPr/>
            </a:pPr>
            <a:r>
              <a:rPr lang="es-ES" sz="2000" dirty="0">
                <a:solidFill>
                  <a:srgbClr val="36434D"/>
                </a:solidFill>
                <a:latin typeface="Arial" charset="0"/>
              </a:rPr>
              <a:t>Una optimización técnica de las instalaciones</a:t>
            </a:r>
          </a:p>
          <a:p>
            <a:pPr eaLnBrk="1" hangingPunct="1">
              <a:buClr>
                <a:srgbClr val="800000"/>
              </a:buClr>
              <a:defRPr/>
            </a:pPr>
            <a:r>
              <a:rPr lang="es-ES" sz="2000" dirty="0">
                <a:solidFill>
                  <a:srgbClr val="36434D"/>
                </a:solidFill>
                <a:latin typeface="Arial" charset="0"/>
              </a:rPr>
              <a:t> </a:t>
            </a:r>
          </a:p>
          <a:p>
            <a:pPr marL="190500" indent="-190500" eaLnBrk="1" hangingPunct="1">
              <a:buClr>
                <a:srgbClr val="800000"/>
              </a:buClr>
              <a:buFont typeface="Wingdings" pitchFamily="2" charset="2"/>
              <a:buChar char="§"/>
              <a:defRPr/>
            </a:pPr>
            <a:r>
              <a:rPr lang="es-ES" sz="2000" dirty="0">
                <a:solidFill>
                  <a:srgbClr val="36434D"/>
                </a:solidFill>
                <a:latin typeface="Arial" charset="0"/>
              </a:rPr>
              <a:t>Una disminución de la emisiones de gases contaminantes y de efecto invernadero</a:t>
            </a:r>
            <a:endParaRPr lang="en-GB" sz="2000" dirty="0">
              <a:solidFill>
                <a:srgbClr val="36434D"/>
              </a:solidFill>
              <a:latin typeface="Arial" charset="0"/>
            </a:endParaRPr>
          </a:p>
        </p:txBody>
      </p:sp>
      <p:sp>
        <p:nvSpPr>
          <p:cNvPr id="9" name="8 CuadroTexto"/>
          <p:cNvSpPr txBox="1"/>
          <p:nvPr/>
        </p:nvSpPr>
        <p:spPr>
          <a:xfrm>
            <a:off x="151234" y="5241394"/>
            <a:ext cx="8813254" cy="707886"/>
          </a:xfrm>
          <a:prstGeom prst="rect">
            <a:avLst/>
          </a:prstGeom>
          <a:noFill/>
        </p:spPr>
        <p:txBody>
          <a:bodyPr wrap="square" rtlCol="0">
            <a:spAutoFit/>
          </a:bodyPr>
          <a:lstStyle/>
          <a:p>
            <a:pPr algn="ctr"/>
            <a:r>
              <a:rPr lang="es-MX" sz="2000" dirty="0"/>
              <a:t>Pero…¿cómo saber si qué tan eficiente se trabaja?, ¿cómo saber si se es más eficiente que ayer, la semana pasada, el mes pasado?</a:t>
            </a:r>
          </a:p>
        </p:txBody>
      </p:sp>
      <p:pic>
        <p:nvPicPr>
          <p:cNvPr id="11" name="Picture 13" descr="logoE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798" y="2420888"/>
            <a:ext cx="21780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2547819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6" presetClass="emph" presetSubtype="0" fill="hold" nodeType="withEffect">
                                  <p:stCondLst>
                                    <p:cond delay="0"/>
                                  </p:stCondLst>
                                  <p:childTnLst>
                                    <p:animScale>
                                      <p:cBhvr>
                                        <p:cTn id="12"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67518"/>
            <a:ext cx="9144000" cy="1608274"/>
          </a:xfrm>
        </p:spPr>
        <p:txBody>
          <a:bodyPr>
            <a:normAutofit/>
          </a:bodyPr>
          <a:lstStyle/>
          <a:p>
            <a:r>
              <a:rPr lang="es-MX" sz="3600" spc="300" dirty="0">
                <a:effectLst>
                  <a:outerShdw blurRad="38100" dist="38100" dir="2700000" algn="tl">
                    <a:srgbClr val="000000">
                      <a:alpha val="43137"/>
                    </a:srgbClr>
                  </a:outerShdw>
                </a:effectLst>
              </a:rPr>
              <a:t>SEMINARIO DE GESTION Y EFICIENCIA ENERGETICA</a:t>
            </a:r>
          </a:p>
        </p:txBody>
      </p:sp>
      <p:sp>
        <p:nvSpPr>
          <p:cNvPr id="6" name="CuadroTexto 5"/>
          <p:cNvSpPr txBox="1"/>
          <p:nvPr/>
        </p:nvSpPr>
        <p:spPr>
          <a:xfrm>
            <a:off x="1444487" y="1775792"/>
            <a:ext cx="8044069" cy="4708981"/>
          </a:xfrm>
          <a:prstGeom prst="rect">
            <a:avLst/>
          </a:prstGeom>
          <a:noFill/>
        </p:spPr>
        <p:txBody>
          <a:bodyPr wrap="square" rtlCol="0">
            <a:spAutoFit/>
          </a:bodyPr>
          <a:lstStyle/>
          <a:p>
            <a:r>
              <a:rPr lang="es-MX" sz="2000" u="sng" dirty="0"/>
              <a:t>Agenda:</a:t>
            </a:r>
          </a:p>
          <a:p>
            <a:pPr marL="457200" indent="-457200">
              <a:buFont typeface="+mj-lt"/>
              <a:buAutoNum type="arabicPeriod"/>
            </a:pPr>
            <a:r>
              <a:rPr lang="es-MX" sz="2000" b="1" dirty="0"/>
              <a:t>Introducción – CIRCUTOR</a:t>
            </a:r>
          </a:p>
          <a:p>
            <a:pPr marL="457200" indent="-457200">
              <a:buFont typeface="+mj-lt"/>
              <a:buAutoNum type="arabicPeriod"/>
            </a:pPr>
            <a:r>
              <a:rPr lang="es-MX" sz="2000" b="1" dirty="0"/>
              <a:t>Gestión y Eficiencia Energética Eléctrica</a:t>
            </a:r>
          </a:p>
          <a:p>
            <a:r>
              <a:rPr lang="es-MX" sz="2000" dirty="0"/>
              <a:t>	Energía</a:t>
            </a:r>
          </a:p>
          <a:p>
            <a:r>
              <a:rPr lang="es-MX" sz="2000" dirty="0"/>
              <a:t>	Eficiencia Energética</a:t>
            </a:r>
          </a:p>
          <a:p>
            <a:r>
              <a:rPr lang="es-MX" sz="2000" dirty="0"/>
              <a:t>	Sistema de Gestión de Energía</a:t>
            </a:r>
          </a:p>
          <a:p>
            <a:r>
              <a:rPr lang="es-MX" sz="2000" dirty="0"/>
              <a:t>		Unidades de Medida</a:t>
            </a:r>
          </a:p>
          <a:p>
            <a:r>
              <a:rPr lang="es-MX" sz="2000" dirty="0"/>
              <a:t>		Infraestructura</a:t>
            </a:r>
          </a:p>
          <a:p>
            <a:r>
              <a:rPr lang="es-MX" sz="2000" dirty="0"/>
              <a:t>		Software (</a:t>
            </a:r>
            <a:r>
              <a:rPr lang="es-MX" sz="2000" dirty="0" err="1"/>
              <a:t>PowerStudio</a:t>
            </a:r>
            <a:r>
              <a:rPr lang="es-MX" sz="2000" dirty="0"/>
              <a:t>)</a:t>
            </a:r>
          </a:p>
          <a:p>
            <a:r>
              <a:rPr lang="es-MX" sz="2000" dirty="0"/>
              <a:t>		E D S</a:t>
            </a:r>
          </a:p>
          <a:p>
            <a:pPr lvl="1"/>
            <a:endParaRPr lang="es-MX" sz="2000" b="1" dirty="0"/>
          </a:p>
          <a:p>
            <a:r>
              <a:rPr lang="es-MX" sz="2000" b="1" dirty="0"/>
              <a:t>3.     Introducción manejo de </a:t>
            </a:r>
            <a:r>
              <a:rPr lang="es-MX" sz="2000" b="1" dirty="0" err="1"/>
              <a:t>PowerStudio</a:t>
            </a:r>
            <a:r>
              <a:rPr lang="es-MX" sz="2000" b="1" dirty="0"/>
              <a:t> </a:t>
            </a:r>
            <a:r>
              <a:rPr lang="es-MX" sz="2000" b="1" dirty="0" err="1"/>
              <a:t>Scada</a:t>
            </a:r>
            <a:r>
              <a:rPr lang="es-MX" sz="2000" b="1" dirty="0"/>
              <a:t> y EDS</a:t>
            </a:r>
          </a:p>
          <a:p>
            <a:r>
              <a:rPr lang="es-MX" sz="2000" b="1" dirty="0"/>
              <a:t>4.     Control de Demanda</a:t>
            </a:r>
          </a:p>
          <a:p>
            <a:r>
              <a:rPr lang="es-MX" sz="2000" b="1" dirty="0"/>
              <a:t>	</a:t>
            </a:r>
            <a:r>
              <a:rPr lang="es-MX" sz="2000" dirty="0"/>
              <a:t>Definiciones</a:t>
            </a:r>
          </a:p>
          <a:p>
            <a:r>
              <a:rPr lang="es-MX" sz="2000" dirty="0"/>
              <a:t>	Configuración MDC20</a:t>
            </a:r>
          </a:p>
        </p:txBody>
      </p:sp>
    </p:spTree>
    <p:extLst>
      <p:ext uri="{BB962C8B-B14F-4D97-AF65-F5344CB8AC3E}">
        <p14:creationId xmlns:p14="http://schemas.microsoft.com/office/powerpoint/2010/main" val="2090698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15616" y="764704"/>
            <a:ext cx="7344816" cy="523220"/>
          </a:xfrm>
          <a:prstGeom prst="rect">
            <a:avLst/>
          </a:prstGeom>
          <a:noFill/>
        </p:spPr>
        <p:txBody>
          <a:bodyPr wrap="square" rtlCol="0">
            <a:spAutoFit/>
          </a:bodyPr>
          <a:lstStyle/>
          <a:p>
            <a:pPr algn="ctr"/>
            <a:r>
              <a:rPr lang="es-MX" sz="2800" dirty="0">
                <a:effectLst>
                  <a:outerShdw blurRad="38100" dist="38100" dir="2700000" algn="tl">
                    <a:srgbClr val="000000">
                      <a:alpha val="43137"/>
                    </a:srgbClr>
                  </a:outerShdw>
                </a:effectLst>
              </a:rPr>
              <a:t>Sistema de Gestión de Energía</a:t>
            </a:r>
          </a:p>
        </p:txBody>
      </p:sp>
      <p:sp>
        <p:nvSpPr>
          <p:cNvPr id="5" name="4 CuadroTexto"/>
          <p:cNvSpPr txBox="1"/>
          <p:nvPr/>
        </p:nvSpPr>
        <p:spPr>
          <a:xfrm>
            <a:off x="397565" y="1378511"/>
            <a:ext cx="8348869" cy="2246769"/>
          </a:xfrm>
          <a:prstGeom prst="rect">
            <a:avLst/>
          </a:prstGeom>
          <a:noFill/>
        </p:spPr>
        <p:txBody>
          <a:bodyPr wrap="square" rtlCol="0">
            <a:spAutoFit/>
          </a:bodyPr>
          <a:lstStyle/>
          <a:p>
            <a:r>
              <a:rPr lang="es-MX" sz="2000" dirty="0"/>
              <a:t>“Conjunto de elementos interrelacionados o que interactúan entre sí para establecer:</a:t>
            </a:r>
          </a:p>
          <a:p>
            <a:pPr marL="285750" indent="-285750">
              <a:buFont typeface="Arial" panose="020B0604020202020204" pitchFamily="34" charset="0"/>
              <a:buChar char="•"/>
            </a:pPr>
            <a:r>
              <a:rPr lang="es-MX" sz="2000" dirty="0"/>
              <a:t>La política energética</a:t>
            </a:r>
          </a:p>
          <a:p>
            <a:pPr marL="285750" indent="-285750">
              <a:buFont typeface="Arial" panose="020B0604020202020204" pitchFamily="34" charset="0"/>
              <a:buChar char="•"/>
            </a:pPr>
            <a:r>
              <a:rPr lang="es-MX" sz="2000" dirty="0"/>
              <a:t>Los objetivos energéticos</a:t>
            </a:r>
          </a:p>
          <a:p>
            <a:pPr marL="285750" indent="-285750">
              <a:buFont typeface="Arial" panose="020B0604020202020204" pitchFamily="34" charset="0"/>
              <a:buChar char="•"/>
            </a:pPr>
            <a:r>
              <a:rPr lang="es-MX" sz="2000" dirty="0"/>
              <a:t>Los procesos y procedimientos para alcanzar dichos objetivos”*</a:t>
            </a:r>
          </a:p>
          <a:p>
            <a:pPr marL="285750" indent="-285750">
              <a:buFont typeface="Arial" panose="020B0604020202020204" pitchFamily="34" charset="0"/>
              <a:buChar char="•"/>
            </a:pPr>
            <a:endParaRPr lang="es-MX" sz="2000" dirty="0"/>
          </a:p>
          <a:p>
            <a:r>
              <a:rPr lang="es-MX" sz="2000" dirty="0"/>
              <a:t>*ISO (Organización Internacional para la Estandarización, norma ISO-50001)</a:t>
            </a:r>
          </a:p>
        </p:txBody>
      </p:sp>
      <p:pic>
        <p:nvPicPr>
          <p:cNvPr id="6" name="Picture 5" descr="C:\Users\ALEJANDRO\Desktop\000 bandeja  cirmex\IMAGENES_FOTOS\LOGOS\logos\Ico-SGEnom.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6176" y="4183279"/>
            <a:ext cx="2056334" cy="2066284"/>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216024" y="4183279"/>
            <a:ext cx="5940152" cy="707886"/>
          </a:xfrm>
          <a:prstGeom prst="rect">
            <a:avLst/>
          </a:prstGeom>
          <a:noFill/>
        </p:spPr>
        <p:txBody>
          <a:bodyPr wrap="square" rtlCol="0">
            <a:spAutoFit/>
          </a:bodyPr>
          <a:lstStyle/>
          <a:p>
            <a:r>
              <a:rPr lang="es-MX" sz="2000"/>
              <a:t>Debe de poder responder a las preguntas:</a:t>
            </a:r>
          </a:p>
          <a:p>
            <a:pPr algn="ctr"/>
            <a:endParaRPr lang="es-MX" sz="2000" dirty="0"/>
          </a:p>
        </p:txBody>
      </p:sp>
      <p:sp>
        <p:nvSpPr>
          <p:cNvPr id="2" name="Rectángulo 1"/>
          <p:cNvSpPr/>
          <p:nvPr/>
        </p:nvSpPr>
        <p:spPr>
          <a:xfrm>
            <a:off x="1115616" y="4891165"/>
            <a:ext cx="1272210" cy="1754326"/>
          </a:xfrm>
          <a:prstGeom prst="rect">
            <a:avLst/>
          </a:prstGeom>
        </p:spPr>
        <p:txBody>
          <a:bodyPr wrap="square">
            <a:spAutoFit/>
          </a:bodyPr>
          <a:lstStyle/>
          <a:p>
            <a:r>
              <a:rPr lang="es-MX" b="1" i="1" dirty="0"/>
              <a:t>¿dónde?</a:t>
            </a:r>
          </a:p>
          <a:p>
            <a:endParaRPr lang="es-MX" b="1" i="1" dirty="0"/>
          </a:p>
          <a:p>
            <a:r>
              <a:rPr lang="es-MX" b="1" i="1" dirty="0"/>
              <a:t>¿cómo? </a:t>
            </a:r>
            <a:endParaRPr lang="es-MX" dirty="0"/>
          </a:p>
          <a:p>
            <a:endParaRPr lang="es-MX" b="1" i="1" dirty="0"/>
          </a:p>
          <a:p>
            <a:r>
              <a:rPr lang="es-MX" b="1" i="1" dirty="0"/>
              <a:t>¿cuándo?</a:t>
            </a:r>
          </a:p>
          <a:p>
            <a:endParaRPr lang="es-MX" dirty="0"/>
          </a:p>
        </p:txBody>
      </p:sp>
      <p:sp>
        <p:nvSpPr>
          <p:cNvPr id="3" name="Rectángulo 2"/>
          <p:cNvSpPr/>
          <p:nvPr/>
        </p:nvSpPr>
        <p:spPr>
          <a:xfrm>
            <a:off x="2679545" y="5449164"/>
            <a:ext cx="3184911" cy="369332"/>
          </a:xfrm>
          <a:prstGeom prst="rect">
            <a:avLst/>
          </a:prstGeom>
        </p:spPr>
        <p:txBody>
          <a:bodyPr wrap="none">
            <a:spAutoFit/>
          </a:bodyPr>
          <a:lstStyle/>
          <a:p>
            <a:r>
              <a:rPr lang="es-MX" dirty="0"/>
              <a:t>Se consume la energía eléctrica </a:t>
            </a:r>
          </a:p>
        </p:txBody>
      </p:sp>
      <p:sp>
        <p:nvSpPr>
          <p:cNvPr id="8" name="Cerrar llave 7"/>
          <p:cNvSpPr/>
          <p:nvPr/>
        </p:nvSpPr>
        <p:spPr>
          <a:xfrm>
            <a:off x="2146852" y="4891165"/>
            <a:ext cx="240973" cy="146987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2" name="CuadroTexto 11"/>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3369982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23728" y="1268760"/>
            <a:ext cx="5616624" cy="584775"/>
          </a:xfrm>
          <a:prstGeom prst="rect">
            <a:avLst/>
          </a:prstGeom>
          <a:noFill/>
        </p:spPr>
        <p:txBody>
          <a:bodyPr wrap="square" rtlCol="0">
            <a:spAutoFit/>
          </a:bodyPr>
          <a:lstStyle/>
          <a:p>
            <a:pPr algn="ctr"/>
            <a:r>
              <a:rPr lang="es-MX" sz="3200" dirty="0">
                <a:effectLst>
                  <a:outerShdw blurRad="38100" dist="38100" dir="2700000" algn="tl">
                    <a:srgbClr val="000000">
                      <a:alpha val="43137"/>
                    </a:srgbClr>
                  </a:outerShdw>
                </a:effectLst>
              </a:rPr>
              <a:t>Sistema de Gestión de Energía</a:t>
            </a:r>
          </a:p>
        </p:txBody>
      </p:sp>
      <p:sp>
        <p:nvSpPr>
          <p:cNvPr id="5" name="4 CuadroTexto"/>
          <p:cNvSpPr txBox="1"/>
          <p:nvPr/>
        </p:nvSpPr>
        <p:spPr>
          <a:xfrm>
            <a:off x="1520683" y="2060848"/>
            <a:ext cx="4536504" cy="2677656"/>
          </a:xfrm>
          <a:prstGeom prst="rect">
            <a:avLst/>
          </a:prstGeom>
          <a:noFill/>
        </p:spPr>
        <p:txBody>
          <a:bodyPr wrap="square" rtlCol="0">
            <a:spAutoFit/>
          </a:bodyPr>
          <a:lstStyle/>
          <a:p>
            <a:pPr algn="ctr"/>
            <a:r>
              <a:rPr lang="es-MX" sz="2800" dirty="0"/>
              <a:t>¿En qué consiste?</a:t>
            </a:r>
          </a:p>
          <a:p>
            <a:pPr algn="ctr"/>
            <a:endParaRPr lang="es-MX" sz="2800" dirty="0"/>
          </a:p>
          <a:p>
            <a:pPr algn="ctr"/>
            <a:r>
              <a:rPr lang="es-MX" sz="2800" dirty="0"/>
              <a:t>Tecnología</a:t>
            </a:r>
          </a:p>
          <a:p>
            <a:pPr algn="ctr"/>
            <a:r>
              <a:rPr lang="es-MX" sz="2800" dirty="0"/>
              <a:t>+</a:t>
            </a:r>
          </a:p>
          <a:p>
            <a:pPr algn="ctr"/>
            <a:r>
              <a:rPr lang="es-MX" sz="2800" dirty="0"/>
              <a:t>Aporte humano</a:t>
            </a:r>
          </a:p>
          <a:p>
            <a:pPr algn="ctr"/>
            <a:r>
              <a:rPr lang="es-MX" sz="2800" dirty="0"/>
              <a:t>________________________</a:t>
            </a:r>
          </a:p>
        </p:txBody>
      </p:sp>
      <p:pic>
        <p:nvPicPr>
          <p:cNvPr id="6" name="Picture 5" descr="C:\Users\ALEJANDRO\Desktop\000 bandeja  cirmex\IMAGENES_FOTOS\LOGOS\logos\Ico-SGEnom.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40595" y="4693966"/>
            <a:ext cx="1768687" cy="17772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logoE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219" y="4738504"/>
            <a:ext cx="1683165" cy="170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Flecha derecha"/>
          <p:cNvSpPr/>
          <p:nvPr/>
        </p:nvSpPr>
        <p:spPr>
          <a:xfrm>
            <a:off x="4932040" y="5373216"/>
            <a:ext cx="1296144" cy="36004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368260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23728" y="1268760"/>
            <a:ext cx="5616624" cy="584775"/>
          </a:xfrm>
          <a:prstGeom prst="rect">
            <a:avLst/>
          </a:prstGeom>
          <a:noFill/>
        </p:spPr>
        <p:txBody>
          <a:bodyPr wrap="square" rtlCol="0">
            <a:spAutoFit/>
          </a:bodyPr>
          <a:lstStyle/>
          <a:p>
            <a:pPr algn="ctr"/>
            <a:r>
              <a:rPr lang="es-MX" sz="3200" dirty="0">
                <a:effectLst>
                  <a:outerShdw blurRad="38100" dist="38100" dir="2700000" algn="tl">
                    <a:srgbClr val="000000">
                      <a:alpha val="43137"/>
                    </a:srgbClr>
                  </a:outerShdw>
                </a:effectLst>
              </a:rPr>
              <a:t>Sistema de Gestión de Energía</a:t>
            </a:r>
          </a:p>
        </p:txBody>
      </p:sp>
      <p:sp>
        <p:nvSpPr>
          <p:cNvPr id="3" name="2 CuadroTexto"/>
          <p:cNvSpPr txBox="1"/>
          <p:nvPr/>
        </p:nvSpPr>
        <p:spPr>
          <a:xfrm>
            <a:off x="899592" y="2492896"/>
            <a:ext cx="3528392" cy="2677656"/>
          </a:xfrm>
          <a:prstGeom prst="rect">
            <a:avLst/>
          </a:prstGeom>
          <a:noFill/>
        </p:spPr>
        <p:txBody>
          <a:bodyPr wrap="square" rtlCol="0">
            <a:spAutoFit/>
          </a:bodyPr>
          <a:lstStyle/>
          <a:p>
            <a:r>
              <a:rPr lang="es-MX" sz="2400" u="sng" dirty="0"/>
              <a:t>Tecnología:</a:t>
            </a:r>
          </a:p>
          <a:p>
            <a:endParaRPr lang="es-MX" sz="2400" dirty="0"/>
          </a:p>
          <a:p>
            <a:r>
              <a:rPr lang="es-MX" sz="2400" dirty="0"/>
              <a:t>Unidades de medida</a:t>
            </a:r>
          </a:p>
          <a:p>
            <a:endParaRPr lang="es-MX" sz="2400" dirty="0"/>
          </a:p>
          <a:p>
            <a:r>
              <a:rPr lang="es-MX" sz="2400" dirty="0"/>
              <a:t>Infraestructura</a:t>
            </a:r>
          </a:p>
          <a:p>
            <a:endParaRPr lang="es-MX" sz="2400" dirty="0"/>
          </a:p>
          <a:p>
            <a:r>
              <a:rPr lang="es-MX" sz="2400" dirty="0"/>
              <a:t>Software</a:t>
            </a:r>
          </a:p>
        </p:txBody>
      </p:sp>
      <p:pic>
        <p:nvPicPr>
          <p:cNvPr id="4" name="Picture 5" descr="C:\Users\ALEJANDRO\Desktop\000 bandeja  cirmex\IMAGENES_FOTOS\LOGOS\logos\Ico-SGEn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4522" y="2640590"/>
            <a:ext cx="4197101" cy="421741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2893183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400" name="Rectangle 16"/>
          <p:cNvSpPr>
            <a:spLocks noChangeArrowheads="1"/>
          </p:cNvSpPr>
          <p:nvPr/>
        </p:nvSpPr>
        <p:spPr bwMode="gray">
          <a:xfrm>
            <a:off x="395288" y="692696"/>
            <a:ext cx="8208962" cy="2808312"/>
          </a:xfrm>
          <a:prstGeom prst="rect">
            <a:avLst/>
          </a:prstGeom>
          <a:gradFill rotWithShape="1">
            <a:gsLst>
              <a:gs pos="0">
                <a:srgbClr val="950028"/>
              </a:gs>
              <a:gs pos="100000">
                <a:srgbClr val="95002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108000" tIns="108000" rIns="144000" bIns="72000" anchor="ctr"/>
          <a:lstStyle/>
          <a:p>
            <a:pPr algn="ctr">
              <a:lnSpc>
                <a:spcPct val="115000"/>
              </a:lnSpc>
              <a:spcAft>
                <a:spcPct val="40000"/>
              </a:spcAft>
              <a:defRPr/>
            </a:pPr>
            <a:endParaRPr lang="es-ES" sz="4000" dirty="0">
              <a:solidFill>
                <a:schemeClr val="bg1"/>
              </a:solidFill>
              <a:cs typeface="Arial" charset="0"/>
            </a:endParaRPr>
          </a:p>
          <a:p>
            <a:pPr algn="ctr">
              <a:lnSpc>
                <a:spcPct val="115000"/>
              </a:lnSpc>
              <a:spcAft>
                <a:spcPct val="40000"/>
              </a:spcAft>
              <a:defRPr/>
            </a:pPr>
            <a:endParaRPr lang="es-ES" sz="4000" dirty="0">
              <a:solidFill>
                <a:schemeClr val="bg1"/>
              </a:solidFill>
              <a:cs typeface="Arial" charset="0"/>
            </a:endParaRPr>
          </a:p>
          <a:p>
            <a:pPr algn="ctr">
              <a:lnSpc>
                <a:spcPct val="115000"/>
              </a:lnSpc>
              <a:spcAft>
                <a:spcPct val="40000"/>
              </a:spcAft>
              <a:defRPr/>
            </a:pPr>
            <a:r>
              <a:rPr lang="es-ES" sz="5400" dirty="0">
                <a:solidFill>
                  <a:schemeClr val="bg1"/>
                </a:solidFill>
                <a:cs typeface="Arial" charset="0"/>
              </a:rPr>
              <a:t>Medida, </a:t>
            </a:r>
          </a:p>
          <a:p>
            <a:pPr algn="ctr">
              <a:lnSpc>
                <a:spcPct val="115000"/>
              </a:lnSpc>
              <a:spcAft>
                <a:spcPct val="40000"/>
              </a:spcAft>
              <a:defRPr/>
            </a:pPr>
            <a:r>
              <a:rPr lang="es-ES" sz="4400" dirty="0">
                <a:solidFill>
                  <a:schemeClr val="bg1"/>
                </a:solidFill>
                <a:cs typeface="Arial" charset="0"/>
              </a:rPr>
              <a:t>Punto de partida, primera necesidad.</a:t>
            </a:r>
          </a:p>
          <a:p>
            <a:pPr algn="ctr">
              <a:lnSpc>
                <a:spcPct val="115000"/>
              </a:lnSpc>
              <a:spcAft>
                <a:spcPct val="40000"/>
              </a:spcAft>
              <a:defRPr/>
            </a:pPr>
            <a:endParaRPr lang="es-ES" sz="4000" dirty="0">
              <a:solidFill>
                <a:schemeClr val="bg1"/>
              </a:solidFill>
              <a:cs typeface="Arial" charset="0"/>
            </a:endParaRPr>
          </a:p>
          <a:p>
            <a:pPr algn="ctr">
              <a:lnSpc>
                <a:spcPct val="115000"/>
              </a:lnSpc>
              <a:spcAft>
                <a:spcPct val="40000"/>
              </a:spcAft>
              <a:defRPr/>
            </a:pPr>
            <a:endParaRPr lang="es-ES" sz="4000" noProof="1">
              <a:solidFill>
                <a:schemeClr val="bg1"/>
              </a:solidFill>
              <a:cs typeface="Arial" charset="0"/>
            </a:endParaRPr>
          </a:p>
        </p:txBody>
      </p:sp>
      <p:sp>
        <p:nvSpPr>
          <p:cNvPr id="10" name="Rectangle 16"/>
          <p:cNvSpPr>
            <a:spLocks noChangeArrowheads="1"/>
          </p:cNvSpPr>
          <p:nvPr/>
        </p:nvSpPr>
        <p:spPr bwMode="gray">
          <a:xfrm>
            <a:off x="395288" y="4292600"/>
            <a:ext cx="8280400" cy="1800225"/>
          </a:xfrm>
          <a:prstGeom prst="rect">
            <a:avLst/>
          </a:prstGeom>
          <a:gradFill rotWithShape="1">
            <a:gsLst>
              <a:gs pos="0">
                <a:srgbClr val="950028"/>
              </a:gs>
              <a:gs pos="100000">
                <a:srgbClr val="95002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108000" tIns="108000" rIns="144000" bIns="72000" anchor="ctr"/>
          <a:lstStyle/>
          <a:p>
            <a:pPr algn="ctr">
              <a:lnSpc>
                <a:spcPct val="115000"/>
              </a:lnSpc>
              <a:spcAft>
                <a:spcPct val="40000"/>
              </a:spcAft>
              <a:defRPr/>
            </a:pPr>
            <a:r>
              <a:rPr lang="es-ES" sz="4000" dirty="0">
                <a:solidFill>
                  <a:schemeClr val="bg1"/>
                </a:solidFill>
                <a:cs typeface="Arial" charset="0"/>
              </a:rPr>
              <a:t>Sin Medida no hay Control.</a:t>
            </a:r>
          </a:p>
          <a:p>
            <a:pPr algn="ctr">
              <a:lnSpc>
                <a:spcPct val="115000"/>
              </a:lnSpc>
              <a:spcAft>
                <a:spcPct val="40000"/>
              </a:spcAft>
              <a:defRPr/>
            </a:pPr>
            <a:r>
              <a:rPr lang="es-ES" sz="4000" dirty="0">
                <a:solidFill>
                  <a:schemeClr val="bg1"/>
                </a:solidFill>
                <a:cs typeface="Arial" charset="0"/>
              </a:rPr>
              <a:t>Sin Medida no hay Retribución.</a:t>
            </a:r>
          </a:p>
        </p:txBody>
      </p:sp>
      <p:sp>
        <p:nvSpPr>
          <p:cNvPr id="7" name="CuadroTexto 6"/>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994286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5"/>
          <p:cNvSpPr>
            <a:spLocks noChangeArrowheads="1"/>
          </p:cNvSpPr>
          <p:nvPr/>
        </p:nvSpPr>
        <p:spPr bwMode="auto">
          <a:xfrm>
            <a:off x="3419475" y="1125538"/>
            <a:ext cx="5429250" cy="4857750"/>
          </a:xfrm>
          <a:prstGeom prst="rect">
            <a:avLst/>
          </a:prstGeom>
          <a:noFill/>
          <a:ln w="9525">
            <a:noFill/>
            <a:miter lim="800000"/>
            <a:headEnd/>
            <a:tailEnd/>
          </a:ln>
        </p:spPr>
        <p:txBody>
          <a:bodyPr anchor="ctr"/>
          <a:lstStyle/>
          <a:p>
            <a:pPr algn="just" defTabSz="449263" eaLnBrk="0" hangingPunct="0">
              <a:lnSpc>
                <a:spcPct val="93000"/>
              </a:lnSpc>
              <a:buClr>
                <a:srgbClr val="000000"/>
              </a:buClr>
              <a:buSzPct val="100000"/>
              <a:buFont typeface="Arial" charset="0"/>
              <a:buNone/>
            </a:pPr>
            <a:r>
              <a:rPr lang="en-GB" sz="3000" b="1" dirty="0">
                <a:ea typeface="Arial Unicode MS" pitchFamily="34" charset="-128"/>
                <a:cs typeface="Arial Unicode MS" pitchFamily="34" charset="-128"/>
              </a:rPr>
              <a:t>“</a:t>
            </a:r>
            <a:r>
              <a:rPr lang="es-ES" sz="3000" b="1" i="1" dirty="0">
                <a:ea typeface="Arial Unicode MS" pitchFamily="34" charset="-128"/>
                <a:cs typeface="Arial Unicode MS" pitchFamily="34" charset="-128"/>
              </a:rPr>
              <a:t>Cuando se puede medir aquello de lo que se habla y se puede expresar en números, se conoce algo del tema; pero cuando no se puede medir, cuando no se puede expresar en números, el conocimiento es pobre e insatisfactorio</a:t>
            </a:r>
            <a:r>
              <a:rPr lang="en-GB" sz="3000" b="1" i="1" dirty="0">
                <a:ea typeface="Arial Unicode MS" pitchFamily="34" charset="-128"/>
                <a:cs typeface="Arial Unicode MS" pitchFamily="34" charset="-128"/>
              </a:rPr>
              <a:t>”</a:t>
            </a:r>
          </a:p>
        </p:txBody>
      </p:sp>
      <p:sp>
        <p:nvSpPr>
          <p:cNvPr id="39938" name="Text Box 7"/>
          <p:cNvSpPr txBox="1">
            <a:spLocks noChangeArrowheads="1"/>
          </p:cNvSpPr>
          <p:nvPr/>
        </p:nvSpPr>
        <p:spPr bwMode="auto">
          <a:xfrm>
            <a:off x="3708400" y="5578475"/>
            <a:ext cx="4968875" cy="658813"/>
          </a:xfrm>
          <a:prstGeom prst="rect">
            <a:avLst/>
          </a:prstGeom>
          <a:noFill/>
          <a:ln w="9525" algn="ctr">
            <a:noFill/>
            <a:miter lim="800000"/>
            <a:headEnd/>
            <a:tailEnd/>
          </a:ln>
        </p:spPr>
        <p:txBody>
          <a:bodyPr>
            <a:spAutoFit/>
          </a:bodyPr>
          <a:lstStyle/>
          <a:p>
            <a:pPr algn="r" defTabSz="449263" eaLnBrk="0" hangingPunct="0">
              <a:lnSpc>
                <a:spcPct val="93000"/>
              </a:lnSpc>
              <a:buClr>
                <a:srgbClr val="000000"/>
              </a:buClr>
              <a:buSzPct val="100000"/>
              <a:buFont typeface="Arial" charset="0"/>
              <a:buNone/>
            </a:pPr>
            <a:r>
              <a:rPr lang="en-GB" sz="4000" b="1" i="1" dirty="0">
                <a:solidFill>
                  <a:srgbClr val="4597A0"/>
                </a:solidFill>
                <a:ea typeface="Arial Unicode MS" pitchFamily="34" charset="-128"/>
                <a:cs typeface="Arial Unicode MS" pitchFamily="34" charset="-128"/>
              </a:rPr>
              <a:t> Lord Kelvin</a:t>
            </a:r>
          </a:p>
        </p:txBody>
      </p:sp>
      <p:pic>
        <p:nvPicPr>
          <p:cNvPr id="224260" name="6 Imagen" descr="001.jpg"/>
          <p:cNvPicPr>
            <a:picLocks noChangeAspect="1"/>
          </p:cNvPicPr>
          <p:nvPr/>
        </p:nvPicPr>
        <p:blipFill>
          <a:blip r:embed="rId3" cstate="screen">
            <a:extLst>
              <a:ext uri="{BEBA8EAE-BF5A-486C-A8C5-ECC9F3942E4B}">
                <a14:imgProps xmlns:a14="http://schemas.microsoft.com/office/drawing/2010/main">
                  <a14:imgLayer r:embed="rId4">
                    <a14:imgEffect>
                      <a14:backgroundRemoval t="500" b="99167" l="0" r="100000"/>
                    </a14:imgEffect>
                  </a14:imgLayer>
                </a14:imgProps>
              </a:ext>
            </a:extLst>
          </a:blip>
          <a:srcRect/>
          <a:stretch>
            <a:fillRect/>
          </a:stretch>
        </p:blipFill>
        <p:spPr bwMode="auto">
          <a:xfrm>
            <a:off x="179512" y="1916832"/>
            <a:ext cx="3214687" cy="3286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940" name="Rectangle 5"/>
          <p:cNvSpPr>
            <a:spLocks noChangeArrowheads="1"/>
          </p:cNvSpPr>
          <p:nvPr/>
        </p:nvSpPr>
        <p:spPr bwMode="auto">
          <a:xfrm>
            <a:off x="541337" y="565484"/>
            <a:ext cx="8135938" cy="1190625"/>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r>
              <a:rPr lang="es-ES" sz="3600" b="1" dirty="0">
                <a:solidFill>
                  <a:srgbClr val="950028"/>
                </a:solidFill>
              </a:rPr>
              <a:t>MEDIDA</a:t>
            </a:r>
          </a:p>
          <a:p>
            <a:pPr algn="ctr"/>
            <a:r>
              <a:rPr lang="es-ES" sz="3600" b="1" dirty="0">
                <a:solidFill>
                  <a:srgbClr val="950028"/>
                </a:solidFill>
              </a:rPr>
              <a:t>Punto de partida, Primera necesidad</a:t>
            </a:r>
          </a:p>
        </p:txBody>
      </p:sp>
      <p:sp>
        <p:nvSpPr>
          <p:cNvPr id="8" name="CuadroTexto 7"/>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3421058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uppieren 14"/>
          <p:cNvGrpSpPr>
            <a:grpSpLocks/>
          </p:cNvGrpSpPr>
          <p:nvPr/>
        </p:nvGrpSpPr>
        <p:grpSpPr bwMode="auto">
          <a:xfrm>
            <a:off x="0" y="1952625"/>
            <a:ext cx="9144000" cy="4905375"/>
            <a:chOff x="0" y="1951892"/>
            <a:chExt cx="9144000" cy="4035670"/>
          </a:xfrm>
        </p:grpSpPr>
        <p:sp>
          <p:nvSpPr>
            <p:cNvPr id="16" name="Rechteck 15"/>
            <p:cNvSpPr/>
            <p:nvPr/>
          </p:nvSpPr>
          <p:spPr>
            <a:xfrm>
              <a:off x="0" y="1951892"/>
              <a:ext cx="9144000" cy="273414"/>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7" name="Rechteck 16"/>
            <p:cNvSpPr/>
            <p:nvPr/>
          </p:nvSpPr>
          <p:spPr>
            <a:xfrm>
              <a:off x="0" y="2225306"/>
              <a:ext cx="9144000" cy="3762256"/>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grpSp>
      <p:graphicFrame>
        <p:nvGraphicFramePr>
          <p:cNvPr id="5" name="SmartArt Placeholder 4"/>
          <p:cNvGraphicFramePr>
            <a:graphicFrameLocks noGrp="1"/>
          </p:cNvGraphicFramePr>
          <p:nvPr>
            <p:ph type="dgm" sz="quarter" idx="17"/>
            <p:extLst>
              <p:ext uri="{D42A27DB-BD31-4B8C-83A1-F6EECF244321}">
                <p14:modId xmlns:p14="http://schemas.microsoft.com/office/powerpoint/2010/main" val="3023230365"/>
              </p:ext>
            </p:extLst>
          </p:nvPr>
        </p:nvGraphicFramePr>
        <p:xfrm>
          <a:off x="-155919" y="994527"/>
          <a:ext cx="9264994" cy="4790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8" name="Text Placeholder 3"/>
          <p:cNvSpPr>
            <a:spLocks noGrp="1"/>
          </p:cNvSpPr>
          <p:nvPr>
            <p:ph type="body" sz="quarter" idx="13"/>
          </p:nvPr>
        </p:nvSpPr>
        <p:spPr bwMode="gray">
          <a:xfrm>
            <a:off x="395288" y="692150"/>
            <a:ext cx="8229600" cy="822325"/>
          </a:xfrm>
        </p:spPr>
        <p:txBody>
          <a:bodyPr>
            <a:spAutoFit/>
          </a:bodyPr>
          <a:lstStyle/>
          <a:p>
            <a:r>
              <a:rPr lang="es-ES" sz="2400">
                <a:solidFill>
                  <a:srgbClr val="800000"/>
                </a:solidFill>
              </a:rPr>
              <a:t>4 cuestiones esenciales que </a:t>
            </a:r>
            <a:r>
              <a:rPr lang="es-ES" sz="2400" u="sng">
                <a:solidFill>
                  <a:srgbClr val="800000"/>
                </a:solidFill>
              </a:rPr>
              <a:t>no debemos olvidar</a:t>
            </a:r>
            <a:r>
              <a:rPr lang="es-ES" sz="2400">
                <a:solidFill>
                  <a:srgbClr val="800000"/>
                </a:solidFill>
              </a:rPr>
              <a:t> antes de iniciar cualquier medida en campo</a:t>
            </a:r>
            <a:endParaRPr lang="es-ES" sz="2400" noProof="1"/>
          </a:p>
        </p:txBody>
      </p:sp>
      <p:sp>
        <p:nvSpPr>
          <p:cNvPr id="41989" name="TextBox 5"/>
          <p:cNvSpPr txBox="1">
            <a:spLocks noChangeArrowheads="1"/>
          </p:cNvSpPr>
          <p:nvPr/>
        </p:nvSpPr>
        <p:spPr bwMode="gray">
          <a:xfrm>
            <a:off x="107950" y="3992563"/>
            <a:ext cx="2306638" cy="1524000"/>
          </a:xfrm>
          <a:prstGeom prst="rect">
            <a:avLst/>
          </a:prstGeom>
          <a:noFill/>
          <a:ln w="9525">
            <a:noFill/>
            <a:miter lim="800000"/>
            <a:headEnd/>
            <a:tailEnd/>
          </a:ln>
        </p:spPr>
        <p:txBody>
          <a:bodyPr lIns="0" tIns="0" rIns="0" bIns="0" anchor="ctr">
            <a:spAutoFit/>
          </a:bodyPr>
          <a:lstStyle/>
          <a:p>
            <a:pPr algn="r"/>
            <a:r>
              <a:rPr lang="es-ES" sz="2000" dirty="0"/>
              <a:t>¿Cuál es el momento adecuado para obtener la información que necesito?</a:t>
            </a:r>
            <a:endParaRPr lang="es-ES" sz="2000" noProof="1"/>
          </a:p>
        </p:txBody>
      </p:sp>
      <p:sp>
        <p:nvSpPr>
          <p:cNvPr id="41990" name="TextBox 5"/>
          <p:cNvSpPr txBox="1">
            <a:spLocks noChangeArrowheads="1"/>
          </p:cNvSpPr>
          <p:nvPr/>
        </p:nvSpPr>
        <p:spPr bwMode="gray">
          <a:xfrm>
            <a:off x="3061252" y="1449685"/>
            <a:ext cx="3101009" cy="923330"/>
          </a:xfrm>
          <a:prstGeom prst="rect">
            <a:avLst/>
          </a:prstGeom>
          <a:noFill/>
          <a:ln w="9525">
            <a:noFill/>
            <a:miter lim="800000"/>
            <a:headEnd/>
            <a:tailEnd/>
          </a:ln>
        </p:spPr>
        <p:txBody>
          <a:bodyPr wrap="square" lIns="0" tIns="0" rIns="0" bIns="0" anchor="ctr">
            <a:spAutoFit/>
          </a:bodyPr>
          <a:lstStyle/>
          <a:p>
            <a:pPr algn="ctr"/>
            <a:r>
              <a:rPr lang="es-ES" sz="2000" dirty="0"/>
              <a:t>Fijar un objetivo de la medida para determinar qué parámetros hay que medir</a:t>
            </a:r>
            <a:endParaRPr lang="es-ES" sz="2000" noProof="1"/>
          </a:p>
        </p:txBody>
      </p:sp>
      <p:sp>
        <p:nvSpPr>
          <p:cNvPr id="41991" name="TextBox 5"/>
          <p:cNvSpPr txBox="1">
            <a:spLocks noChangeArrowheads="1"/>
          </p:cNvSpPr>
          <p:nvPr/>
        </p:nvSpPr>
        <p:spPr bwMode="gray">
          <a:xfrm>
            <a:off x="7134225" y="2409825"/>
            <a:ext cx="1839913" cy="1524000"/>
          </a:xfrm>
          <a:prstGeom prst="rect">
            <a:avLst/>
          </a:prstGeom>
          <a:noFill/>
          <a:ln w="9525">
            <a:noFill/>
            <a:miter lim="800000"/>
            <a:headEnd/>
            <a:tailEnd/>
          </a:ln>
        </p:spPr>
        <p:txBody>
          <a:bodyPr lIns="0" tIns="0" rIns="0" bIns="0" anchor="ctr">
            <a:spAutoFit/>
          </a:bodyPr>
          <a:lstStyle/>
          <a:p>
            <a:r>
              <a:rPr lang="es-ES" sz="2000"/>
              <a:t>¿En que punto de la instalación obtendré la información que necesito?</a:t>
            </a:r>
            <a:endParaRPr lang="es-ES" sz="2000" noProof="1"/>
          </a:p>
        </p:txBody>
      </p:sp>
      <p:sp>
        <p:nvSpPr>
          <p:cNvPr id="41992" name="TextBox 5"/>
          <p:cNvSpPr txBox="1">
            <a:spLocks noChangeArrowheads="1"/>
          </p:cNvSpPr>
          <p:nvPr/>
        </p:nvSpPr>
        <p:spPr bwMode="gray">
          <a:xfrm>
            <a:off x="3276600" y="5267325"/>
            <a:ext cx="2633663" cy="609600"/>
          </a:xfrm>
          <a:prstGeom prst="rect">
            <a:avLst/>
          </a:prstGeom>
          <a:noFill/>
          <a:ln w="9525">
            <a:noFill/>
            <a:miter lim="800000"/>
            <a:headEnd/>
            <a:tailEnd/>
          </a:ln>
        </p:spPr>
        <p:txBody>
          <a:bodyPr lIns="0" tIns="0" rIns="0" bIns="0" anchor="ctr">
            <a:spAutoFit/>
          </a:bodyPr>
          <a:lstStyle/>
          <a:p>
            <a:r>
              <a:rPr lang="es-ES" sz="2000"/>
              <a:t>¿Tipo de analizador?</a:t>
            </a:r>
          </a:p>
          <a:p>
            <a:r>
              <a:rPr lang="es-ES" sz="2000"/>
              <a:t>¿Tiempo de registro?</a:t>
            </a:r>
            <a:endParaRPr lang="es-ES" sz="2000" noProof="1"/>
          </a:p>
        </p:txBody>
      </p:sp>
      <p:pic>
        <p:nvPicPr>
          <p:cNvPr id="41993" name="7 Imagen" descr="EC_unifilarGeneric-02.png"/>
          <p:cNvPicPr>
            <a:picLocks noChangeAspect="1"/>
          </p:cNvPicPr>
          <p:nvPr/>
        </p:nvPicPr>
        <p:blipFill>
          <a:blip r:embed="rId8" cstate="screen"/>
          <a:srcRect/>
          <a:stretch>
            <a:fillRect/>
          </a:stretch>
        </p:blipFill>
        <p:spPr bwMode="auto">
          <a:xfrm>
            <a:off x="6013450" y="4008438"/>
            <a:ext cx="3095625" cy="2733675"/>
          </a:xfrm>
          <a:prstGeom prst="rect">
            <a:avLst/>
          </a:prstGeom>
          <a:noFill/>
          <a:ln w="9525">
            <a:noFill/>
            <a:miter lim="800000"/>
            <a:headEnd/>
            <a:tailEnd/>
          </a:ln>
        </p:spPr>
      </p:pic>
      <p:sp>
        <p:nvSpPr>
          <p:cNvPr id="15" name="CuadroTexto 14"/>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121951660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412" name="Freeform 28"/>
          <p:cNvSpPr>
            <a:spLocks/>
          </p:cNvSpPr>
          <p:nvPr/>
        </p:nvSpPr>
        <p:spPr bwMode="gray">
          <a:xfrm>
            <a:off x="6786563" y="1555750"/>
            <a:ext cx="2046287" cy="503238"/>
          </a:xfrm>
          <a:custGeom>
            <a:avLst/>
            <a:gdLst/>
            <a:ahLst/>
            <a:cxnLst>
              <a:cxn ang="0">
                <a:pos x="621" y="113"/>
              </a:cxn>
              <a:cxn ang="0">
                <a:pos x="599"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9" y="113"/>
                  <a:pt x="599" y="113"/>
                  <a:pt x="599"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8"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C9C9C9"/>
              </a:gs>
              <a:gs pos="100000">
                <a:srgbClr val="C9C9C9">
                  <a:gamma/>
                  <a:tint val="22353"/>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1" name="Freeform 27"/>
          <p:cNvSpPr>
            <a:spLocks/>
          </p:cNvSpPr>
          <p:nvPr/>
        </p:nvSpPr>
        <p:spPr bwMode="gray">
          <a:xfrm>
            <a:off x="5170488" y="1555750"/>
            <a:ext cx="2047875" cy="503238"/>
          </a:xfrm>
          <a:custGeom>
            <a:avLst/>
            <a:gdLst/>
            <a:ahLst/>
            <a:cxnLst>
              <a:cxn ang="0">
                <a:pos x="621" y="113"/>
              </a:cxn>
              <a:cxn ang="0">
                <a:pos x="598"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8" y="113"/>
                  <a:pt x="598" y="113"/>
                  <a:pt x="598"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7"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DBDBDB"/>
              </a:gs>
              <a:gs pos="100000">
                <a:srgbClr val="DBDBDB">
                  <a:gamma/>
                  <a:tint val="16078"/>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0" name="Freeform 26"/>
          <p:cNvSpPr>
            <a:spLocks/>
          </p:cNvSpPr>
          <p:nvPr/>
        </p:nvSpPr>
        <p:spPr bwMode="gray">
          <a:xfrm>
            <a:off x="3552825" y="1555750"/>
            <a:ext cx="2051050" cy="503238"/>
          </a:xfrm>
          <a:custGeom>
            <a:avLst/>
            <a:gdLst/>
            <a:ahLst/>
            <a:cxnLst>
              <a:cxn ang="0">
                <a:pos x="622" y="113"/>
              </a:cxn>
              <a:cxn ang="0">
                <a:pos x="599" y="113"/>
              </a:cxn>
              <a:cxn ang="0">
                <a:pos x="577" y="90"/>
              </a:cxn>
              <a:cxn ang="0">
                <a:pos x="577" y="22"/>
              </a:cxn>
              <a:cxn ang="0">
                <a:pos x="554" y="0"/>
              </a:cxn>
              <a:cxn ang="0">
                <a:pos x="91" y="0"/>
              </a:cxn>
              <a:cxn ang="0">
                <a:pos x="68" y="22"/>
              </a:cxn>
              <a:cxn ang="0">
                <a:pos x="68" y="90"/>
              </a:cxn>
              <a:cxn ang="0">
                <a:pos x="46" y="113"/>
              </a:cxn>
              <a:cxn ang="0">
                <a:pos x="23" y="113"/>
              </a:cxn>
              <a:cxn ang="0">
                <a:pos x="0" y="136"/>
              </a:cxn>
              <a:cxn ang="0">
                <a:pos x="0" y="158"/>
              </a:cxn>
              <a:cxn ang="0">
                <a:pos x="645" y="158"/>
              </a:cxn>
              <a:cxn ang="0">
                <a:pos x="645" y="136"/>
              </a:cxn>
              <a:cxn ang="0">
                <a:pos x="622" y="113"/>
              </a:cxn>
            </a:cxnLst>
            <a:rect l="0" t="0" r="r" b="b"/>
            <a:pathLst>
              <a:path w="645" h="158">
                <a:moveTo>
                  <a:pt x="622" y="113"/>
                </a:moveTo>
                <a:cubicBezTo>
                  <a:pt x="599" y="113"/>
                  <a:pt x="599" y="113"/>
                  <a:pt x="599" y="113"/>
                </a:cubicBezTo>
                <a:cubicBezTo>
                  <a:pt x="587" y="113"/>
                  <a:pt x="577" y="103"/>
                  <a:pt x="577" y="90"/>
                </a:cubicBezTo>
                <a:cubicBezTo>
                  <a:pt x="577" y="22"/>
                  <a:pt x="577" y="22"/>
                  <a:pt x="577" y="22"/>
                </a:cubicBezTo>
                <a:cubicBezTo>
                  <a:pt x="577" y="10"/>
                  <a:pt x="566" y="0"/>
                  <a:pt x="554" y="0"/>
                </a:cubicBezTo>
                <a:cubicBezTo>
                  <a:pt x="91" y="0"/>
                  <a:pt x="91" y="0"/>
                  <a:pt x="91" y="0"/>
                </a:cubicBezTo>
                <a:cubicBezTo>
                  <a:pt x="79" y="0"/>
                  <a:pt x="68" y="10"/>
                  <a:pt x="68" y="22"/>
                </a:cubicBezTo>
                <a:cubicBezTo>
                  <a:pt x="68" y="90"/>
                  <a:pt x="68" y="90"/>
                  <a:pt x="68" y="90"/>
                </a:cubicBezTo>
                <a:cubicBezTo>
                  <a:pt x="68" y="103"/>
                  <a:pt x="58" y="113"/>
                  <a:pt x="46" y="113"/>
                </a:cubicBezTo>
                <a:cubicBezTo>
                  <a:pt x="23" y="113"/>
                  <a:pt x="23" y="113"/>
                  <a:pt x="23" y="113"/>
                </a:cubicBezTo>
                <a:cubicBezTo>
                  <a:pt x="11" y="113"/>
                  <a:pt x="0" y="123"/>
                  <a:pt x="0" y="136"/>
                </a:cubicBezTo>
                <a:cubicBezTo>
                  <a:pt x="0" y="158"/>
                  <a:pt x="0" y="158"/>
                  <a:pt x="0" y="158"/>
                </a:cubicBezTo>
                <a:cubicBezTo>
                  <a:pt x="645" y="158"/>
                  <a:pt x="645" y="158"/>
                  <a:pt x="645" y="158"/>
                </a:cubicBezTo>
                <a:cubicBezTo>
                  <a:pt x="645" y="136"/>
                  <a:pt x="645" y="136"/>
                  <a:pt x="645" y="136"/>
                </a:cubicBezTo>
                <a:cubicBezTo>
                  <a:pt x="645" y="123"/>
                  <a:pt x="635" y="113"/>
                  <a:pt x="622" y="113"/>
                </a:cubicBezTo>
                <a:close/>
              </a:path>
            </a:pathLst>
          </a:custGeom>
          <a:gradFill rotWithShape="1">
            <a:gsLst>
              <a:gs pos="0">
                <a:srgbClr val="C9C9C9"/>
              </a:gs>
              <a:gs pos="100000">
                <a:srgbClr val="C9C9C9">
                  <a:gamma/>
                  <a:tint val="22353"/>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9" name="Freeform 25"/>
          <p:cNvSpPr>
            <a:spLocks/>
          </p:cNvSpPr>
          <p:nvPr/>
        </p:nvSpPr>
        <p:spPr bwMode="gray">
          <a:xfrm>
            <a:off x="1938338" y="1555750"/>
            <a:ext cx="2047875"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6"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7"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6"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DBDBDB"/>
              </a:gs>
              <a:gs pos="100000">
                <a:srgbClr val="DBDBDB">
                  <a:gamma/>
                  <a:tint val="16078"/>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8" name="Freeform 24"/>
          <p:cNvSpPr>
            <a:spLocks/>
          </p:cNvSpPr>
          <p:nvPr/>
        </p:nvSpPr>
        <p:spPr bwMode="gray">
          <a:xfrm>
            <a:off x="340628" y="1564139"/>
            <a:ext cx="2046288"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5"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6"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5"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126AA0">
                  <a:gamma/>
                  <a:tint val="60784"/>
                  <a:invGamma/>
                </a:srgbClr>
              </a:gs>
              <a:gs pos="100000">
                <a:srgbClr val="126AA0"/>
              </a:gs>
            </a:gsLst>
            <a:lin ang="5400000" scaled="1"/>
          </a:gradFill>
          <a:ln w="12700" cmpd="sng">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44049" name="AutoShape 29" descr="© INSCALE GmbH, 26.05.2010&#10;http://www.presentationload.com/"/>
          <p:cNvSpPr>
            <a:spLocks noChangeArrowheads="1"/>
          </p:cNvSpPr>
          <p:nvPr/>
        </p:nvSpPr>
        <p:spPr bwMode="gray">
          <a:xfrm>
            <a:off x="323850" y="1914525"/>
            <a:ext cx="8509000" cy="3886200"/>
          </a:xfrm>
          <a:prstGeom prst="roundRect">
            <a:avLst>
              <a:gd name="adj" fmla="val 1838"/>
            </a:avLst>
          </a:prstGeom>
          <a:gradFill rotWithShape="1">
            <a:gsLst>
              <a:gs pos="0">
                <a:srgbClr val="DBDBDB"/>
              </a:gs>
              <a:gs pos="100000">
                <a:srgbClr val="F7F7F7"/>
              </a:gs>
            </a:gsLst>
            <a:lin ang="5400000" scaled="1"/>
          </a:gradFill>
          <a:ln w="19050">
            <a:solidFill>
              <a:schemeClr val="accent2"/>
            </a:solidFill>
            <a:round/>
            <a:headEnd/>
            <a:tailEnd/>
          </a:ln>
        </p:spPr>
        <p:txBody>
          <a:bodyPr/>
          <a:lstStyle/>
          <a:p>
            <a:endParaRPr lang="es-ES">
              <a:cs typeface="Arial" charset="0"/>
            </a:endParaRPr>
          </a:p>
        </p:txBody>
      </p:sp>
      <p:sp>
        <p:nvSpPr>
          <p:cNvPr id="272465" name="Rectangle 81" descr="© INSCALE GmbH, 26.05.2010&#10;http://www.presentationload.com/"/>
          <p:cNvSpPr>
            <a:spLocks noChangeArrowheads="1"/>
          </p:cNvSpPr>
          <p:nvPr/>
        </p:nvSpPr>
        <p:spPr bwMode="gray">
          <a:xfrm>
            <a:off x="466725" y="2205038"/>
            <a:ext cx="4610100" cy="360362"/>
          </a:xfrm>
          <a:prstGeom prst="rect">
            <a:avLst/>
          </a:prstGeom>
          <a:gradFill rotWithShape="1">
            <a:gsLst>
              <a:gs pos="0">
                <a:srgbClr val="FFFFFF"/>
              </a:gs>
              <a:gs pos="100000">
                <a:srgbClr val="DDDDDD"/>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r>
              <a:rPr lang="de-DE" b="1" dirty="0">
                <a:solidFill>
                  <a:srgbClr val="000000"/>
                </a:solidFill>
                <a:latin typeface="Calibri" pitchFamily="34" charset="0"/>
                <a:cs typeface="Arial" charset="0"/>
              </a:rPr>
              <a:t>Instalación más Eficiente</a:t>
            </a:r>
          </a:p>
        </p:txBody>
      </p:sp>
      <p:sp>
        <p:nvSpPr>
          <p:cNvPr id="272415" name="Rectangle 5" descr="© INSCALE GmbH, 26.05.2010&#10;http://www.presentationload.com/"/>
          <p:cNvSpPr>
            <a:spLocks noChangeArrowheads="1"/>
          </p:cNvSpPr>
          <p:nvPr/>
        </p:nvSpPr>
        <p:spPr bwMode="gray">
          <a:xfrm>
            <a:off x="466725" y="2568575"/>
            <a:ext cx="4610100" cy="3089275"/>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blurRad="127000" dist="38100" dir="2700000" algn="tl" rotWithShape="0">
              <a:prstClr val="black">
                <a:alpha val="40000"/>
              </a:prstClr>
            </a:outerShdw>
          </a:effectLst>
        </p:spPr>
        <p:txBody>
          <a:bodyPr lIns="108000" tIns="108000" rIns="144000" bIns="72000"/>
          <a:lstStyle/>
          <a:p>
            <a:pPr marL="190500" indent="-190500">
              <a:lnSpc>
                <a:spcPct val="95000"/>
              </a:lnSpc>
              <a:spcAft>
                <a:spcPct val="40000"/>
              </a:spcAft>
              <a:buClr>
                <a:srgbClr val="292929"/>
              </a:buClr>
              <a:buFont typeface="Wingdings" pitchFamily="2" charset="2"/>
              <a:buChar char="§"/>
              <a:defRPr/>
            </a:pPr>
            <a:r>
              <a:rPr lang="es-ES" sz="2000">
                <a:cs typeface="Arial" charset="0"/>
              </a:rPr>
              <a:t>Distribución del consumo eléctrico por horarios (tarifas), usos (máquinas, oficinas)</a:t>
            </a:r>
          </a:p>
          <a:p>
            <a:pPr marL="190500" indent="-190500">
              <a:lnSpc>
                <a:spcPct val="95000"/>
              </a:lnSpc>
              <a:spcAft>
                <a:spcPct val="40000"/>
              </a:spcAft>
              <a:buClr>
                <a:srgbClr val="292929"/>
              </a:buClr>
              <a:buFont typeface="Wingdings" pitchFamily="2" charset="2"/>
              <a:buChar char="§"/>
              <a:defRPr/>
            </a:pPr>
            <a:r>
              <a:rPr lang="es-ES" sz="2000">
                <a:cs typeface="Arial" charset="0"/>
              </a:rPr>
              <a:t> Determinación picos de consumo (máxima demanda)</a:t>
            </a:r>
          </a:p>
          <a:p>
            <a:pPr marL="190500" indent="-190500">
              <a:lnSpc>
                <a:spcPct val="95000"/>
              </a:lnSpc>
              <a:spcAft>
                <a:spcPct val="40000"/>
              </a:spcAft>
              <a:buClr>
                <a:srgbClr val="292929"/>
              </a:buClr>
              <a:buFont typeface="Wingdings" pitchFamily="2" charset="2"/>
              <a:buChar char="§"/>
              <a:defRPr/>
            </a:pPr>
            <a:r>
              <a:rPr lang="es-ES" sz="2000">
                <a:cs typeface="Arial" charset="0"/>
              </a:rPr>
              <a:t>Comportamiento del factor de potencia (reactiva y armónicos)</a:t>
            </a:r>
          </a:p>
          <a:p>
            <a:pPr marL="190500" indent="-190500">
              <a:lnSpc>
                <a:spcPct val="95000"/>
              </a:lnSpc>
              <a:spcAft>
                <a:spcPct val="40000"/>
              </a:spcAft>
              <a:buClr>
                <a:srgbClr val="292929"/>
              </a:buClr>
              <a:buFont typeface="Wingdings" pitchFamily="2" charset="2"/>
              <a:buChar char="§"/>
              <a:defRPr/>
            </a:pPr>
            <a:r>
              <a:rPr lang="es-ES" sz="2000">
                <a:cs typeface="Arial" charset="0"/>
              </a:rPr>
              <a:t>Desequilibrio de consumo entre fases</a:t>
            </a:r>
            <a:endParaRPr lang="de-DE">
              <a:cs typeface="Arial" charset="0"/>
            </a:endParaRPr>
          </a:p>
        </p:txBody>
      </p:sp>
      <p:sp>
        <p:nvSpPr>
          <p:cNvPr id="2" name="_ID135682048"/>
          <p:cNvSpPr/>
          <p:nvPr/>
        </p:nvSpPr>
        <p:spPr>
          <a:xfrm>
            <a:off x="0" y="6245225"/>
            <a:ext cx="914400" cy="612775"/>
          </a:xfrm>
          <a:prstGeom prst="flowChartInputOutp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4053" name="Text Box 106" descr="© INSCALE GmbH, 26.05.2010&#10;http://www.presentationload.com/"/>
          <p:cNvSpPr txBox="1">
            <a:spLocks noChangeArrowheads="1"/>
          </p:cNvSpPr>
          <p:nvPr/>
        </p:nvSpPr>
        <p:spPr bwMode="gray">
          <a:xfrm>
            <a:off x="555625" y="1555750"/>
            <a:ext cx="1577975" cy="366713"/>
          </a:xfrm>
          <a:prstGeom prst="rect">
            <a:avLst/>
          </a:prstGeom>
          <a:noFill/>
          <a:ln w="9525">
            <a:noFill/>
            <a:miter lim="800000"/>
            <a:headEnd/>
            <a:tailEnd/>
          </a:ln>
        </p:spPr>
        <p:txBody>
          <a:bodyPr anchor="ctr"/>
          <a:lstStyle/>
          <a:p>
            <a:pPr algn="ctr">
              <a:spcBef>
                <a:spcPct val="50000"/>
              </a:spcBef>
            </a:pPr>
            <a:r>
              <a:rPr lang="de-DE" sz="1600" b="1">
                <a:solidFill>
                  <a:schemeClr val="bg1"/>
                </a:solidFill>
                <a:cs typeface="Arial" charset="0"/>
              </a:rPr>
              <a:t>Objetivos</a:t>
            </a:r>
          </a:p>
        </p:txBody>
      </p:sp>
      <p:sp>
        <p:nvSpPr>
          <p:cNvPr id="44054" name="Text Box 107" descr="© INSCALE GmbH, 26.05.2010&#10;http://www.presentationload.com/"/>
          <p:cNvSpPr txBox="1">
            <a:spLocks noChangeArrowheads="1"/>
          </p:cNvSpPr>
          <p:nvPr/>
        </p:nvSpPr>
        <p:spPr bwMode="gray">
          <a:xfrm>
            <a:off x="7013575" y="154781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Variables</a:t>
            </a:r>
          </a:p>
        </p:txBody>
      </p:sp>
      <p:sp>
        <p:nvSpPr>
          <p:cNvPr id="44055" name="Text Box 108" descr="© INSCALE GmbH, 26.05.2010&#10;http://www.presentationload.com/"/>
          <p:cNvSpPr txBox="1">
            <a:spLocks noChangeArrowheads="1"/>
          </p:cNvSpPr>
          <p:nvPr/>
        </p:nvSpPr>
        <p:spPr bwMode="gray">
          <a:xfrm>
            <a:off x="3778250" y="154781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Método</a:t>
            </a:r>
          </a:p>
        </p:txBody>
      </p:sp>
      <p:sp>
        <p:nvSpPr>
          <p:cNvPr id="44056" name="Text Box 110" descr="© INSCALE GmbH, 26.05.2010&#10;http://www.presentationload.com/"/>
          <p:cNvSpPr txBox="1">
            <a:spLocks noChangeArrowheads="1"/>
          </p:cNvSpPr>
          <p:nvPr/>
        </p:nvSpPr>
        <p:spPr bwMode="gray">
          <a:xfrm>
            <a:off x="2176463" y="1555750"/>
            <a:ext cx="1577975" cy="366713"/>
          </a:xfrm>
          <a:prstGeom prst="rect">
            <a:avLst/>
          </a:prstGeom>
          <a:noFill/>
          <a:ln w="9525">
            <a:noFill/>
            <a:miter lim="800000"/>
            <a:headEnd/>
            <a:tailEnd/>
          </a:ln>
        </p:spPr>
        <p:txBody>
          <a:bodyPr anchor="ctr"/>
          <a:lstStyle/>
          <a:p>
            <a:pPr algn="ctr">
              <a:spcBef>
                <a:spcPct val="50000"/>
              </a:spcBef>
            </a:pPr>
            <a:r>
              <a:rPr lang="de-DE" sz="1600">
                <a:cs typeface="Arial" charset="0"/>
              </a:rPr>
              <a:t>Identificación</a:t>
            </a:r>
          </a:p>
        </p:txBody>
      </p:sp>
      <p:sp>
        <p:nvSpPr>
          <p:cNvPr id="44057" name="Text Box 109" descr="© INSCALE GmbH, 26.05.2010&#10;http://www.presentationload.com/"/>
          <p:cNvSpPr txBox="1">
            <a:spLocks noChangeArrowheads="1"/>
          </p:cNvSpPr>
          <p:nvPr/>
        </p:nvSpPr>
        <p:spPr bwMode="gray">
          <a:xfrm>
            <a:off x="5395913" y="154781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Interpretación</a:t>
            </a:r>
          </a:p>
        </p:txBody>
      </p:sp>
      <p:pic>
        <p:nvPicPr>
          <p:cNvPr id="44058" name="26 Imagen" descr="logoEEE.png"/>
          <p:cNvPicPr>
            <a:picLocks noChangeAspect="1"/>
          </p:cNvPicPr>
          <p:nvPr/>
        </p:nvPicPr>
        <p:blipFill>
          <a:blip r:embed="rId3"/>
          <a:srcRect/>
          <a:stretch>
            <a:fillRect/>
          </a:stretch>
        </p:blipFill>
        <p:spPr bwMode="auto">
          <a:xfrm>
            <a:off x="5651500" y="2060575"/>
            <a:ext cx="2905125" cy="2943225"/>
          </a:xfrm>
          <a:prstGeom prst="rect">
            <a:avLst/>
          </a:prstGeom>
          <a:noFill/>
          <a:ln w="9525">
            <a:noFill/>
            <a:miter lim="800000"/>
            <a:headEnd/>
            <a:tailEnd/>
          </a:ln>
        </p:spPr>
      </p:pic>
      <p:sp>
        <p:nvSpPr>
          <p:cNvPr id="272473" name="Rectangle 89" descr="© INSCALE GmbH, 26.05.2010&#10;http://www.presentationload.com/"/>
          <p:cNvSpPr>
            <a:spLocks noChangeArrowheads="1"/>
          </p:cNvSpPr>
          <p:nvPr/>
        </p:nvSpPr>
        <p:spPr bwMode="gray">
          <a:xfrm>
            <a:off x="5292725" y="4006850"/>
            <a:ext cx="3382963" cy="1582738"/>
          </a:xfrm>
          <a:prstGeom prst="rect">
            <a:avLst/>
          </a:prstGeom>
          <a:blipFill dpi="0" rotWithShape="1">
            <a:blip r:embed="rId4" cstate="print"/>
            <a:srcRect/>
            <a:stretch>
              <a:fillRect/>
            </a:stretch>
          </a:blipFill>
          <a:ln w="12700" algn="ctr">
            <a:solidFill>
              <a:srgbClr val="DDDDDD"/>
            </a:solidFill>
            <a:miter lim="800000"/>
            <a:headEnd/>
            <a:tailEnd/>
          </a:ln>
          <a:effectLst>
            <a:outerShdw blurRad="127000" dist="38100" dir="2700000" algn="tl" rotWithShape="0">
              <a:prstClr val="black">
                <a:alpha val="40000"/>
              </a:prstClr>
            </a:outerShdw>
          </a:effectLst>
        </p:spPr>
        <p:txBody>
          <a:bodyPr lIns="108000" tIns="108000" rIns="144000" bIns="72000" anchor="ctr"/>
          <a:lstStyle/>
          <a:p>
            <a:pPr>
              <a:defRPr/>
            </a:pPr>
            <a:endParaRPr lang="de-DE">
              <a:cs typeface="Arial" pitchFamily="34" charset="0"/>
            </a:endParaRPr>
          </a:p>
        </p:txBody>
      </p:sp>
      <p:sp>
        <p:nvSpPr>
          <p:cNvPr id="19" name="CuadroTexto 18"/>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152768083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412" name="Freeform 28"/>
          <p:cNvSpPr>
            <a:spLocks/>
          </p:cNvSpPr>
          <p:nvPr/>
        </p:nvSpPr>
        <p:spPr bwMode="gray">
          <a:xfrm>
            <a:off x="6786563" y="1555750"/>
            <a:ext cx="2046287" cy="503238"/>
          </a:xfrm>
          <a:custGeom>
            <a:avLst/>
            <a:gdLst/>
            <a:ahLst/>
            <a:cxnLst>
              <a:cxn ang="0">
                <a:pos x="621" y="113"/>
              </a:cxn>
              <a:cxn ang="0">
                <a:pos x="599"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9" y="113"/>
                  <a:pt x="599" y="113"/>
                  <a:pt x="599"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8"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C9C9C9"/>
              </a:gs>
              <a:gs pos="100000">
                <a:srgbClr val="C9C9C9">
                  <a:gamma/>
                  <a:tint val="22353"/>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1" name="Freeform 27"/>
          <p:cNvSpPr>
            <a:spLocks/>
          </p:cNvSpPr>
          <p:nvPr/>
        </p:nvSpPr>
        <p:spPr bwMode="gray">
          <a:xfrm>
            <a:off x="5170488" y="1555750"/>
            <a:ext cx="2047875" cy="503238"/>
          </a:xfrm>
          <a:custGeom>
            <a:avLst/>
            <a:gdLst/>
            <a:ahLst/>
            <a:cxnLst>
              <a:cxn ang="0">
                <a:pos x="621" y="113"/>
              </a:cxn>
              <a:cxn ang="0">
                <a:pos x="598"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8" y="113"/>
                  <a:pt x="598" y="113"/>
                  <a:pt x="598"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7"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DBDBDB"/>
              </a:gs>
              <a:gs pos="100000">
                <a:srgbClr val="DBDBDB">
                  <a:gamma/>
                  <a:tint val="16078"/>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0" name="Freeform 26"/>
          <p:cNvSpPr>
            <a:spLocks/>
          </p:cNvSpPr>
          <p:nvPr/>
        </p:nvSpPr>
        <p:spPr bwMode="gray">
          <a:xfrm>
            <a:off x="3552825" y="1555750"/>
            <a:ext cx="2051050" cy="503238"/>
          </a:xfrm>
          <a:custGeom>
            <a:avLst/>
            <a:gdLst/>
            <a:ahLst/>
            <a:cxnLst>
              <a:cxn ang="0">
                <a:pos x="622" y="113"/>
              </a:cxn>
              <a:cxn ang="0">
                <a:pos x="599" y="113"/>
              </a:cxn>
              <a:cxn ang="0">
                <a:pos x="577" y="90"/>
              </a:cxn>
              <a:cxn ang="0">
                <a:pos x="577" y="22"/>
              </a:cxn>
              <a:cxn ang="0">
                <a:pos x="554" y="0"/>
              </a:cxn>
              <a:cxn ang="0">
                <a:pos x="91" y="0"/>
              </a:cxn>
              <a:cxn ang="0">
                <a:pos x="68" y="22"/>
              </a:cxn>
              <a:cxn ang="0">
                <a:pos x="68" y="90"/>
              </a:cxn>
              <a:cxn ang="0">
                <a:pos x="46" y="113"/>
              </a:cxn>
              <a:cxn ang="0">
                <a:pos x="23" y="113"/>
              </a:cxn>
              <a:cxn ang="0">
                <a:pos x="0" y="136"/>
              </a:cxn>
              <a:cxn ang="0">
                <a:pos x="0" y="158"/>
              </a:cxn>
              <a:cxn ang="0">
                <a:pos x="645" y="158"/>
              </a:cxn>
              <a:cxn ang="0">
                <a:pos x="645" y="136"/>
              </a:cxn>
              <a:cxn ang="0">
                <a:pos x="622" y="113"/>
              </a:cxn>
            </a:cxnLst>
            <a:rect l="0" t="0" r="r" b="b"/>
            <a:pathLst>
              <a:path w="645" h="158">
                <a:moveTo>
                  <a:pt x="622" y="113"/>
                </a:moveTo>
                <a:cubicBezTo>
                  <a:pt x="599" y="113"/>
                  <a:pt x="599" y="113"/>
                  <a:pt x="599" y="113"/>
                </a:cubicBezTo>
                <a:cubicBezTo>
                  <a:pt x="587" y="113"/>
                  <a:pt x="577" y="103"/>
                  <a:pt x="577" y="90"/>
                </a:cubicBezTo>
                <a:cubicBezTo>
                  <a:pt x="577" y="22"/>
                  <a:pt x="577" y="22"/>
                  <a:pt x="577" y="22"/>
                </a:cubicBezTo>
                <a:cubicBezTo>
                  <a:pt x="577" y="10"/>
                  <a:pt x="566" y="0"/>
                  <a:pt x="554" y="0"/>
                </a:cubicBezTo>
                <a:cubicBezTo>
                  <a:pt x="91" y="0"/>
                  <a:pt x="91" y="0"/>
                  <a:pt x="91" y="0"/>
                </a:cubicBezTo>
                <a:cubicBezTo>
                  <a:pt x="79" y="0"/>
                  <a:pt x="68" y="10"/>
                  <a:pt x="68" y="22"/>
                </a:cubicBezTo>
                <a:cubicBezTo>
                  <a:pt x="68" y="90"/>
                  <a:pt x="68" y="90"/>
                  <a:pt x="68" y="90"/>
                </a:cubicBezTo>
                <a:cubicBezTo>
                  <a:pt x="68" y="103"/>
                  <a:pt x="58" y="113"/>
                  <a:pt x="46" y="113"/>
                </a:cubicBezTo>
                <a:cubicBezTo>
                  <a:pt x="23" y="113"/>
                  <a:pt x="23" y="113"/>
                  <a:pt x="23" y="113"/>
                </a:cubicBezTo>
                <a:cubicBezTo>
                  <a:pt x="11" y="113"/>
                  <a:pt x="0" y="123"/>
                  <a:pt x="0" y="136"/>
                </a:cubicBezTo>
                <a:cubicBezTo>
                  <a:pt x="0" y="158"/>
                  <a:pt x="0" y="158"/>
                  <a:pt x="0" y="158"/>
                </a:cubicBezTo>
                <a:cubicBezTo>
                  <a:pt x="645" y="158"/>
                  <a:pt x="645" y="158"/>
                  <a:pt x="645" y="158"/>
                </a:cubicBezTo>
                <a:cubicBezTo>
                  <a:pt x="645" y="136"/>
                  <a:pt x="645" y="136"/>
                  <a:pt x="645" y="136"/>
                </a:cubicBezTo>
                <a:cubicBezTo>
                  <a:pt x="645" y="123"/>
                  <a:pt x="635" y="113"/>
                  <a:pt x="622" y="113"/>
                </a:cubicBezTo>
                <a:close/>
              </a:path>
            </a:pathLst>
          </a:custGeom>
          <a:gradFill rotWithShape="1">
            <a:gsLst>
              <a:gs pos="0">
                <a:srgbClr val="C9C9C9"/>
              </a:gs>
              <a:gs pos="100000">
                <a:srgbClr val="C9C9C9">
                  <a:gamma/>
                  <a:tint val="22353"/>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9" name="Freeform 25"/>
          <p:cNvSpPr>
            <a:spLocks/>
          </p:cNvSpPr>
          <p:nvPr/>
        </p:nvSpPr>
        <p:spPr bwMode="gray">
          <a:xfrm>
            <a:off x="291877" y="1556792"/>
            <a:ext cx="2047875"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6"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7"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6"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DBDBDB"/>
              </a:gs>
              <a:gs pos="100000">
                <a:srgbClr val="DBDBDB">
                  <a:gamma/>
                  <a:tint val="16078"/>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8" name="Freeform 24"/>
          <p:cNvSpPr>
            <a:spLocks/>
          </p:cNvSpPr>
          <p:nvPr/>
        </p:nvSpPr>
        <p:spPr bwMode="gray">
          <a:xfrm>
            <a:off x="1907704" y="1557610"/>
            <a:ext cx="2046288"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5"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6"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5"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126AA0">
                  <a:gamma/>
                  <a:tint val="60784"/>
                  <a:invGamma/>
                </a:srgbClr>
              </a:gs>
              <a:gs pos="100000">
                <a:srgbClr val="126AA0"/>
              </a:gs>
            </a:gsLst>
            <a:lin ang="5400000" scaled="1"/>
          </a:gradFill>
          <a:ln w="12700" cmpd="sng">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46096" name="AutoShape 29" descr="© INSCALE GmbH, 26.05.2010&#10;http://www.presentationload.com/"/>
          <p:cNvSpPr>
            <a:spLocks noChangeArrowheads="1"/>
          </p:cNvSpPr>
          <p:nvPr/>
        </p:nvSpPr>
        <p:spPr bwMode="gray">
          <a:xfrm>
            <a:off x="323850" y="1914525"/>
            <a:ext cx="8509000" cy="4322763"/>
          </a:xfrm>
          <a:prstGeom prst="roundRect">
            <a:avLst>
              <a:gd name="adj" fmla="val 1838"/>
            </a:avLst>
          </a:prstGeom>
          <a:gradFill rotWithShape="1">
            <a:gsLst>
              <a:gs pos="0">
                <a:srgbClr val="DBDBDB"/>
              </a:gs>
              <a:gs pos="100000">
                <a:srgbClr val="F7F7F7"/>
              </a:gs>
            </a:gsLst>
            <a:lin ang="5400000" scaled="1"/>
          </a:gradFill>
          <a:ln w="19050">
            <a:solidFill>
              <a:schemeClr val="accent2"/>
            </a:solidFill>
            <a:round/>
            <a:headEnd/>
            <a:tailEnd/>
          </a:ln>
        </p:spPr>
        <p:txBody>
          <a:bodyPr/>
          <a:lstStyle/>
          <a:p>
            <a:endParaRPr lang="es-ES">
              <a:cs typeface="Arial" charset="0"/>
            </a:endParaRPr>
          </a:p>
        </p:txBody>
      </p:sp>
      <p:sp>
        <p:nvSpPr>
          <p:cNvPr id="272465" name="Rectangle 81" descr="© INSCALE GmbH, 26.05.2010&#10;http://www.presentationload.com/"/>
          <p:cNvSpPr>
            <a:spLocks noChangeArrowheads="1"/>
          </p:cNvSpPr>
          <p:nvPr/>
        </p:nvSpPr>
        <p:spPr bwMode="gray">
          <a:xfrm>
            <a:off x="466725" y="2205038"/>
            <a:ext cx="4681538" cy="792162"/>
          </a:xfrm>
          <a:prstGeom prst="rect">
            <a:avLst/>
          </a:prstGeom>
          <a:gradFill rotWithShape="1">
            <a:gsLst>
              <a:gs pos="0">
                <a:srgbClr val="FFFFFF"/>
              </a:gs>
              <a:gs pos="100000">
                <a:srgbClr val="DDDDDD"/>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r>
              <a:rPr lang="de-DE" b="1">
                <a:solidFill>
                  <a:srgbClr val="000000"/>
                </a:solidFill>
                <a:cs typeface="Arial" charset="0"/>
              </a:rPr>
              <a:t>Distribución cargas y selección puntos de medida</a:t>
            </a:r>
          </a:p>
        </p:txBody>
      </p:sp>
      <p:sp>
        <p:nvSpPr>
          <p:cNvPr id="2" name="_ID135682048"/>
          <p:cNvSpPr/>
          <p:nvPr/>
        </p:nvSpPr>
        <p:spPr>
          <a:xfrm>
            <a:off x="0" y="6245225"/>
            <a:ext cx="914400" cy="612775"/>
          </a:xfrm>
          <a:prstGeom prst="flowChartInputOutp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6099" name="Text Box 106" descr="© INSCALE GmbH, 26.05.2010&#10;http://www.presentationload.com/"/>
          <p:cNvSpPr txBox="1">
            <a:spLocks noChangeArrowheads="1"/>
          </p:cNvSpPr>
          <p:nvPr/>
        </p:nvSpPr>
        <p:spPr bwMode="gray">
          <a:xfrm>
            <a:off x="555625" y="1555750"/>
            <a:ext cx="1577975" cy="366713"/>
          </a:xfrm>
          <a:prstGeom prst="rect">
            <a:avLst/>
          </a:prstGeom>
          <a:noFill/>
          <a:ln w="9525">
            <a:noFill/>
            <a:miter lim="800000"/>
            <a:headEnd/>
            <a:tailEnd/>
          </a:ln>
        </p:spPr>
        <p:txBody>
          <a:bodyPr anchor="ctr"/>
          <a:lstStyle/>
          <a:p>
            <a:pPr algn="ctr">
              <a:spcBef>
                <a:spcPct val="50000"/>
              </a:spcBef>
            </a:pPr>
            <a:r>
              <a:rPr lang="de-DE" sz="1600">
                <a:cs typeface="Arial" charset="0"/>
              </a:rPr>
              <a:t>Objetivos</a:t>
            </a:r>
          </a:p>
        </p:txBody>
      </p:sp>
      <p:sp>
        <p:nvSpPr>
          <p:cNvPr id="46100" name="Text Box 107" descr="© INSCALE GmbH, 26.05.2010&#10;http://www.presentationload.com/"/>
          <p:cNvSpPr txBox="1">
            <a:spLocks noChangeArrowheads="1"/>
          </p:cNvSpPr>
          <p:nvPr/>
        </p:nvSpPr>
        <p:spPr bwMode="gray">
          <a:xfrm>
            <a:off x="7013575" y="154781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Variables</a:t>
            </a:r>
          </a:p>
        </p:txBody>
      </p:sp>
      <p:sp>
        <p:nvSpPr>
          <p:cNvPr id="46101" name="Text Box 108" descr="© INSCALE GmbH, 26.05.2010&#10;http://www.presentationload.com/"/>
          <p:cNvSpPr txBox="1">
            <a:spLocks noChangeArrowheads="1"/>
          </p:cNvSpPr>
          <p:nvPr/>
        </p:nvSpPr>
        <p:spPr bwMode="gray">
          <a:xfrm>
            <a:off x="3778250" y="154781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Método</a:t>
            </a:r>
          </a:p>
        </p:txBody>
      </p:sp>
      <p:sp>
        <p:nvSpPr>
          <p:cNvPr id="46102" name="Text Box 110" descr="© INSCALE GmbH, 26.05.2010&#10;http://www.presentationload.com/"/>
          <p:cNvSpPr txBox="1">
            <a:spLocks noChangeArrowheads="1"/>
          </p:cNvSpPr>
          <p:nvPr/>
        </p:nvSpPr>
        <p:spPr bwMode="gray">
          <a:xfrm>
            <a:off x="2176463" y="1555750"/>
            <a:ext cx="1577975" cy="366713"/>
          </a:xfrm>
          <a:prstGeom prst="rect">
            <a:avLst/>
          </a:prstGeom>
          <a:noFill/>
          <a:ln w="9525">
            <a:noFill/>
            <a:miter lim="800000"/>
            <a:headEnd/>
            <a:tailEnd/>
          </a:ln>
        </p:spPr>
        <p:txBody>
          <a:bodyPr anchor="ctr"/>
          <a:lstStyle/>
          <a:p>
            <a:pPr algn="ctr">
              <a:spcBef>
                <a:spcPct val="50000"/>
              </a:spcBef>
            </a:pPr>
            <a:r>
              <a:rPr lang="de-DE" sz="1600" b="1">
                <a:solidFill>
                  <a:schemeClr val="bg1"/>
                </a:solidFill>
                <a:cs typeface="Arial" charset="0"/>
              </a:rPr>
              <a:t>Identificación</a:t>
            </a:r>
          </a:p>
        </p:txBody>
      </p:sp>
      <p:sp>
        <p:nvSpPr>
          <p:cNvPr id="46103" name="Text Box 109" descr="© INSCALE GmbH, 26.05.2010&#10;http://www.presentationload.com/"/>
          <p:cNvSpPr txBox="1">
            <a:spLocks noChangeArrowheads="1"/>
          </p:cNvSpPr>
          <p:nvPr/>
        </p:nvSpPr>
        <p:spPr bwMode="gray">
          <a:xfrm>
            <a:off x="5395913" y="154781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Interpretación</a:t>
            </a:r>
          </a:p>
        </p:txBody>
      </p:sp>
      <p:pic>
        <p:nvPicPr>
          <p:cNvPr id="46104" name="7 Imagen" descr="EC_unifilarGeneric-02.png"/>
          <p:cNvPicPr>
            <a:picLocks noChangeAspect="1"/>
          </p:cNvPicPr>
          <p:nvPr/>
        </p:nvPicPr>
        <p:blipFill>
          <a:blip r:embed="rId3" cstate="screen"/>
          <a:srcRect/>
          <a:stretch>
            <a:fillRect/>
          </a:stretch>
        </p:blipFill>
        <p:spPr bwMode="auto">
          <a:xfrm>
            <a:off x="5292725" y="2420938"/>
            <a:ext cx="3424238" cy="3024187"/>
          </a:xfrm>
          <a:prstGeom prst="rect">
            <a:avLst/>
          </a:prstGeom>
          <a:noFill/>
          <a:ln w="9525">
            <a:noFill/>
            <a:miter lim="800000"/>
            <a:headEnd/>
            <a:tailEnd/>
          </a:ln>
        </p:spPr>
      </p:pic>
      <p:sp>
        <p:nvSpPr>
          <p:cNvPr id="272415" name="Rectangle 5" descr="© INSCALE GmbH, 26.05.2010&#10;http://www.presentationload.com/"/>
          <p:cNvSpPr>
            <a:spLocks noChangeArrowheads="1"/>
          </p:cNvSpPr>
          <p:nvPr/>
        </p:nvSpPr>
        <p:spPr bwMode="gray">
          <a:xfrm>
            <a:off x="466725" y="3071813"/>
            <a:ext cx="4681538" cy="2949575"/>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blurRad="127000" dist="38100" dir="2700000" algn="tl" rotWithShape="0">
              <a:prstClr val="black">
                <a:alpha val="40000"/>
              </a:prstClr>
            </a:outerShdw>
          </a:effectLst>
        </p:spPr>
        <p:txBody>
          <a:bodyPr lIns="108000" tIns="108000" rIns="144000" bIns="72000"/>
          <a:lstStyle/>
          <a:p>
            <a:pPr marL="190500" indent="-190500">
              <a:lnSpc>
                <a:spcPct val="95000"/>
              </a:lnSpc>
              <a:spcAft>
                <a:spcPct val="40000"/>
              </a:spcAft>
              <a:buClr>
                <a:srgbClr val="292929"/>
              </a:buClr>
              <a:buFont typeface="Wingdings" pitchFamily="2" charset="2"/>
              <a:buChar char="§"/>
              <a:defRPr/>
            </a:pPr>
            <a:r>
              <a:rPr lang="es-ES" sz="2000">
                <a:cs typeface="Arial" charset="0"/>
              </a:rPr>
              <a:t>Punto acoplamiento a red distribución MT</a:t>
            </a:r>
          </a:p>
          <a:p>
            <a:pPr marL="190500" indent="-190500">
              <a:lnSpc>
                <a:spcPct val="95000"/>
              </a:lnSpc>
              <a:spcAft>
                <a:spcPct val="40000"/>
              </a:spcAft>
              <a:buClr>
                <a:srgbClr val="292929"/>
              </a:buClr>
              <a:buFont typeface="Wingdings" pitchFamily="2" charset="2"/>
              <a:buChar char="§"/>
              <a:defRPr/>
            </a:pPr>
            <a:r>
              <a:rPr lang="es-ES" sz="2000">
                <a:cs typeface="Arial" charset="0"/>
              </a:rPr>
              <a:t>Salida Transformador (con/sin batería condensadores si existe)</a:t>
            </a:r>
          </a:p>
          <a:p>
            <a:pPr marL="190500" indent="-190500">
              <a:lnSpc>
                <a:spcPct val="95000"/>
              </a:lnSpc>
              <a:spcAft>
                <a:spcPct val="40000"/>
              </a:spcAft>
              <a:buClr>
                <a:srgbClr val="292929"/>
              </a:buClr>
              <a:buFont typeface="Wingdings" pitchFamily="2" charset="2"/>
              <a:buChar char="§"/>
              <a:defRPr/>
            </a:pPr>
            <a:r>
              <a:rPr lang="es-ES" sz="2000">
                <a:cs typeface="Arial" charset="0"/>
              </a:rPr>
              <a:t>Subcuadros eléctricos - Diferenciación de usos energéticos </a:t>
            </a:r>
          </a:p>
          <a:p>
            <a:pPr marL="190500" indent="-190500">
              <a:lnSpc>
                <a:spcPct val="95000"/>
              </a:lnSpc>
              <a:spcAft>
                <a:spcPct val="40000"/>
              </a:spcAft>
              <a:buClr>
                <a:srgbClr val="292929"/>
              </a:buClr>
              <a:buFont typeface="Wingdings" pitchFamily="2" charset="2"/>
              <a:buChar char="§"/>
              <a:defRPr/>
            </a:pPr>
            <a:r>
              <a:rPr lang="es-ES" sz="2000">
                <a:cs typeface="Arial" charset="0"/>
              </a:rPr>
              <a:t>Cargas “Perturbadoras” (Armónicos, fugas diferenciales,…)</a:t>
            </a:r>
            <a:endParaRPr lang="de-DE">
              <a:cs typeface="Arial" charset="0"/>
            </a:endParaRPr>
          </a:p>
        </p:txBody>
      </p:sp>
      <p:sp>
        <p:nvSpPr>
          <p:cNvPr id="18" name="CuadroTexto 17"/>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64735315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412" name="Freeform 28"/>
          <p:cNvSpPr>
            <a:spLocks/>
          </p:cNvSpPr>
          <p:nvPr/>
        </p:nvSpPr>
        <p:spPr bwMode="gray">
          <a:xfrm>
            <a:off x="6786563" y="1169988"/>
            <a:ext cx="2046287" cy="503238"/>
          </a:xfrm>
          <a:custGeom>
            <a:avLst/>
            <a:gdLst/>
            <a:ahLst/>
            <a:cxnLst>
              <a:cxn ang="0">
                <a:pos x="621" y="113"/>
              </a:cxn>
              <a:cxn ang="0">
                <a:pos x="599"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9" y="113"/>
                  <a:pt x="599" y="113"/>
                  <a:pt x="599"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8"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C9C9C9"/>
              </a:gs>
              <a:gs pos="100000">
                <a:srgbClr val="C9C9C9">
                  <a:gamma/>
                  <a:tint val="22353"/>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1" name="Freeform 27"/>
          <p:cNvSpPr>
            <a:spLocks/>
          </p:cNvSpPr>
          <p:nvPr/>
        </p:nvSpPr>
        <p:spPr bwMode="gray">
          <a:xfrm>
            <a:off x="5170488" y="1169988"/>
            <a:ext cx="2047875" cy="503238"/>
          </a:xfrm>
          <a:custGeom>
            <a:avLst/>
            <a:gdLst/>
            <a:ahLst/>
            <a:cxnLst>
              <a:cxn ang="0">
                <a:pos x="621" y="113"/>
              </a:cxn>
              <a:cxn ang="0">
                <a:pos x="598"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8" y="113"/>
                  <a:pt x="598" y="113"/>
                  <a:pt x="598"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7"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DBDBDB"/>
              </a:gs>
              <a:gs pos="100000">
                <a:srgbClr val="DBDBDB">
                  <a:gamma/>
                  <a:tint val="16078"/>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0" name="Freeform 26"/>
          <p:cNvSpPr>
            <a:spLocks/>
          </p:cNvSpPr>
          <p:nvPr/>
        </p:nvSpPr>
        <p:spPr bwMode="gray">
          <a:xfrm>
            <a:off x="1907704" y="1171030"/>
            <a:ext cx="2051050" cy="503238"/>
          </a:xfrm>
          <a:custGeom>
            <a:avLst/>
            <a:gdLst/>
            <a:ahLst/>
            <a:cxnLst>
              <a:cxn ang="0">
                <a:pos x="622" y="113"/>
              </a:cxn>
              <a:cxn ang="0">
                <a:pos x="599" y="113"/>
              </a:cxn>
              <a:cxn ang="0">
                <a:pos x="577" y="90"/>
              </a:cxn>
              <a:cxn ang="0">
                <a:pos x="577" y="22"/>
              </a:cxn>
              <a:cxn ang="0">
                <a:pos x="554" y="0"/>
              </a:cxn>
              <a:cxn ang="0">
                <a:pos x="91" y="0"/>
              </a:cxn>
              <a:cxn ang="0">
                <a:pos x="68" y="22"/>
              </a:cxn>
              <a:cxn ang="0">
                <a:pos x="68" y="90"/>
              </a:cxn>
              <a:cxn ang="0">
                <a:pos x="46" y="113"/>
              </a:cxn>
              <a:cxn ang="0">
                <a:pos x="23" y="113"/>
              </a:cxn>
              <a:cxn ang="0">
                <a:pos x="0" y="136"/>
              </a:cxn>
              <a:cxn ang="0">
                <a:pos x="0" y="158"/>
              </a:cxn>
              <a:cxn ang="0">
                <a:pos x="645" y="158"/>
              </a:cxn>
              <a:cxn ang="0">
                <a:pos x="645" y="136"/>
              </a:cxn>
              <a:cxn ang="0">
                <a:pos x="622" y="113"/>
              </a:cxn>
            </a:cxnLst>
            <a:rect l="0" t="0" r="r" b="b"/>
            <a:pathLst>
              <a:path w="645" h="158">
                <a:moveTo>
                  <a:pt x="622" y="113"/>
                </a:moveTo>
                <a:cubicBezTo>
                  <a:pt x="599" y="113"/>
                  <a:pt x="599" y="113"/>
                  <a:pt x="599" y="113"/>
                </a:cubicBezTo>
                <a:cubicBezTo>
                  <a:pt x="587" y="113"/>
                  <a:pt x="577" y="103"/>
                  <a:pt x="577" y="90"/>
                </a:cubicBezTo>
                <a:cubicBezTo>
                  <a:pt x="577" y="22"/>
                  <a:pt x="577" y="22"/>
                  <a:pt x="577" y="22"/>
                </a:cubicBezTo>
                <a:cubicBezTo>
                  <a:pt x="577" y="10"/>
                  <a:pt x="566" y="0"/>
                  <a:pt x="554" y="0"/>
                </a:cubicBezTo>
                <a:cubicBezTo>
                  <a:pt x="91" y="0"/>
                  <a:pt x="91" y="0"/>
                  <a:pt x="91" y="0"/>
                </a:cubicBezTo>
                <a:cubicBezTo>
                  <a:pt x="79" y="0"/>
                  <a:pt x="68" y="10"/>
                  <a:pt x="68" y="22"/>
                </a:cubicBezTo>
                <a:cubicBezTo>
                  <a:pt x="68" y="90"/>
                  <a:pt x="68" y="90"/>
                  <a:pt x="68" y="90"/>
                </a:cubicBezTo>
                <a:cubicBezTo>
                  <a:pt x="68" y="103"/>
                  <a:pt x="58" y="113"/>
                  <a:pt x="46" y="113"/>
                </a:cubicBezTo>
                <a:cubicBezTo>
                  <a:pt x="23" y="113"/>
                  <a:pt x="23" y="113"/>
                  <a:pt x="23" y="113"/>
                </a:cubicBezTo>
                <a:cubicBezTo>
                  <a:pt x="11" y="113"/>
                  <a:pt x="0" y="123"/>
                  <a:pt x="0" y="136"/>
                </a:cubicBezTo>
                <a:cubicBezTo>
                  <a:pt x="0" y="158"/>
                  <a:pt x="0" y="158"/>
                  <a:pt x="0" y="158"/>
                </a:cubicBezTo>
                <a:cubicBezTo>
                  <a:pt x="645" y="158"/>
                  <a:pt x="645" y="158"/>
                  <a:pt x="645" y="158"/>
                </a:cubicBezTo>
                <a:cubicBezTo>
                  <a:pt x="645" y="136"/>
                  <a:pt x="645" y="136"/>
                  <a:pt x="645" y="136"/>
                </a:cubicBezTo>
                <a:cubicBezTo>
                  <a:pt x="645" y="123"/>
                  <a:pt x="635" y="113"/>
                  <a:pt x="622" y="113"/>
                </a:cubicBezTo>
                <a:close/>
              </a:path>
            </a:pathLst>
          </a:custGeom>
          <a:gradFill rotWithShape="1">
            <a:gsLst>
              <a:gs pos="0">
                <a:srgbClr val="C9C9C9"/>
              </a:gs>
              <a:gs pos="100000">
                <a:srgbClr val="C9C9C9">
                  <a:gamma/>
                  <a:tint val="22353"/>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9" name="Freeform 25"/>
          <p:cNvSpPr>
            <a:spLocks/>
          </p:cNvSpPr>
          <p:nvPr/>
        </p:nvSpPr>
        <p:spPr bwMode="gray">
          <a:xfrm>
            <a:off x="291877" y="1171030"/>
            <a:ext cx="2047875"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6"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7"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6"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DBDBDB"/>
              </a:gs>
              <a:gs pos="100000">
                <a:srgbClr val="DBDBDB">
                  <a:gamma/>
                  <a:tint val="16078"/>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8" name="Freeform 24"/>
          <p:cNvSpPr>
            <a:spLocks/>
          </p:cNvSpPr>
          <p:nvPr/>
        </p:nvSpPr>
        <p:spPr bwMode="gray">
          <a:xfrm>
            <a:off x="3533824" y="1171030"/>
            <a:ext cx="2046288"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5"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6"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5"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126AA0">
                  <a:gamma/>
                  <a:tint val="60784"/>
                  <a:invGamma/>
                </a:srgbClr>
              </a:gs>
              <a:gs pos="100000">
                <a:srgbClr val="126AA0"/>
              </a:gs>
            </a:gsLst>
            <a:lin ang="5400000" scaled="1"/>
          </a:gradFill>
          <a:ln w="12700" cmpd="sng">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48144" name="AutoShape 29" descr="© INSCALE GmbH, 26.05.2010&#10;http://www.presentationload.com/"/>
          <p:cNvSpPr>
            <a:spLocks noChangeArrowheads="1"/>
          </p:cNvSpPr>
          <p:nvPr/>
        </p:nvSpPr>
        <p:spPr bwMode="gray">
          <a:xfrm>
            <a:off x="323850" y="1530350"/>
            <a:ext cx="8509000" cy="5138738"/>
          </a:xfrm>
          <a:prstGeom prst="roundRect">
            <a:avLst>
              <a:gd name="adj" fmla="val 1838"/>
            </a:avLst>
          </a:prstGeom>
          <a:gradFill rotWithShape="1">
            <a:gsLst>
              <a:gs pos="0">
                <a:srgbClr val="DBDBDB"/>
              </a:gs>
              <a:gs pos="100000">
                <a:srgbClr val="F7F7F7"/>
              </a:gs>
            </a:gsLst>
            <a:lin ang="5400000" scaled="1"/>
          </a:gradFill>
          <a:ln w="19050">
            <a:solidFill>
              <a:schemeClr val="accent2"/>
            </a:solidFill>
            <a:round/>
            <a:headEnd/>
            <a:tailEnd/>
          </a:ln>
        </p:spPr>
        <p:txBody>
          <a:bodyPr/>
          <a:lstStyle/>
          <a:p>
            <a:endParaRPr lang="es-ES">
              <a:cs typeface="Arial" charset="0"/>
            </a:endParaRPr>
          </a:p>
        </p:txBody>
      </p:sp>
      <p:sp>
        <p:nvSpPr>
          <p:cNvPr id="272465" name="Rectangle 81" descr="© INSCALE GmbH, 26.05.2010&#10;http://www.presentationload.com/"/>
          <p:cNvSpPr>
            <a:spLocks noChangeArrowheads="1"/>
          </p:cNvSpPr>
          <p:nvPr/>
        </p:nvSpPr>
        <p:spPr bwMode="gray">
          <a:xfrm>
            <a:off x="466725" y="1819275"/>
            <a:ext cx="4681538" cy="503238"/>
          </a:xfrm>
          <a:prstGeom prst="rect">
            <a:avLst/>
          </a:prstGeom>
          <a:gradFill rotWithShape="1">
            <a:gsLst>
              <a:gs pos="0">
                <a:srgbClr val="FFFFFF"/>
              </a:gs>
              <a:gs pos="100000">
                <a:srgbClr val="DDDDDD"/>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r>
              <a:rPr lang="es-ES" b="1" dirty="0">
                <a:ea typeface="Arial Unicode MS" pitchFamily="34" charset="-128"/>
                <a:cs typeface="Arial Unicode MS" pitchFamily="34" charset="-128"/>
              </a:rPr>
              <a:t>Método de Medida</a:t>
            </a:r>
            <a:endParaRPr lang="de-DE" b="1" dirty="0">
              <a:solidFill>
                <a:srgbClr val="000000"/>
              </a:solidFill>
              <a:latin typeface="Calibri" pitchFamily="34" charset="0"/>
              <a:cs typeface="Arial" charset="0"/>
            </a:endParaRPr>
          </a:p>
        </p:txBody>
      </p:sp>
      <p:sp>
        <p:nvSpPr>
          <p:cNvPr id="272415" name="Rectangle 5" descr="© INSCALE GmbH, 26.05.2010&#10;http://www.presentationload.com/"/>
          <p:cNvSpPr>
            <a:spLocks noChangeArrowheads="1"/>
          </p:cNvSpPr>
          <p:nvPr/>
        </p:nvSpPr>
        <p:spPr bwMode="gray">
          <a:xfrm>
            <a:off x="466725" y="2322513"/>
            <a:ext cx="4681538" cy="4059237"/>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blurRad="127000" dist="38100" dir="2700000" algn="tl" rotWithShape="0">
              <a:prstClr val="black">
                <a:alpha val="40000"/>
              </a:prstClr>
            </a:outerShdw>
          </a:effectLst>
        </p:spPr>
        <p:txBody>
          <a:bodyPr lIns="108000" tIns="108000" rIns="144000" bIns="72000"/>
          <a:lstStyle/>
          <a:p>
            <a:pPr marL="190500" indent="-190500">
              <a:lnSpc>
                <a:spcPct val="95000"/>
              </a:lnSpc>
              <a:spcAft>
                <a:spcPct val="40000"/>
              </a:spcAft>
              <a:buClr>
                <a:srgbClr val="292929"/>
              </a:buClr>
              <a:buFont typeface="Wingdings" pitchFamily="2" charset="2"/>
              <a:buChar char="§"/>
              <a:defRPr/>
            </a:pPr>
            <a:r>
              <a:rPr lang="es-ES" sz="2000" b="1">
                <a:cs typeface="Arial" charset="0"/>
              </a:rPr>
              <a:t>Tipo de red</a:t>
            </a:r>
          </a:p>
          <a:p>
            <a:pPr marL="742950" lvl="1" indent="-285750">
              <a:lnSpc>
                <a:spcPct val="95000"/>
              </a:lnSpc>
              <a:spcAft>
                <a:spcPct val="40000"/>
              </a:spcAft>
              <a:buClr>
                <a:srgbClr val="292929"/>
              </a:buClr>
              <a:buFontTx/>
              <a:buChar char="o"/>
              <a:defRPr/>
            </a:pPr>
            <a:r>
              <a:rPr lang="es-ES" sz="1900">
                <a:cs typeface="Arial" charset="0"/>
              </a:rPr>
              <a:t>Tensión, Nº de fases</a:t>
            </a:r>
          </a:p>
          <a:p>
            <a:pPr marL="190500" indent="-190500">
              <a:lnSpc>
                <a:spcPct val="95000"/>
              </a:lnSpc>
              <a:spcAft>
                <a:spcPct val="40000"/>
              </a:spcAft>
              <a:buClr>
                <a:srgbClr val="292929"/>
              </a:buClr>
              <a:buFont typeface="Wingdings" pitchFamily="2" charset="2"/>
              <a:buChar char="§"/>
              <a:defRPr/>
            </a:pPr>
            <a:r>
              <a:rPr lang="es-ES" sz="2000" b="1">
                <a:cs typeface="Arial" charset="0"/>
              </a:rPr>
              <a:t>Tipo analizador</a:t>
            </a:r>
          </a:p>
          <a:p>
            <a:pPr marL="742950" lvl="1" indent="-285750">
              <a:lnSpc>
                <a:spcPct val="95000"/>
              </a:lnSpc>
              <a:spcAft>
                <a:spcPct val="40000"/>
              </a:spcAft>
              <a:buClr>
                <a:srgbClr val="292929"/>
              </a:buClr>
              <a:buFontTx/>
              <a:buChar char="o"/>
              <a:defRPr/>
            </a:pPr>
            <a:r>
              <a:rPr lang="es-ES" sz="1900"/>
              <a:t>Fijo/Portátil</a:t>
            </a:r>
          </a:p>
          <a:p>
            <a:pPr marL="742950" lvl="1" indent="-285750">
              <a:lnSpc>
                <a:spcPct val="95000"/>
              </a:lnSpc>
              <a:spcAft>
                <a:spcPct val="40000"/>
              </a:spcAft>
              <a:buClr>
                <a:srgbClr val="292929"/>
              </a:buClr>
              <a:buFontTx/>
              <a:buChar char="o"/>
              <a:defRPr/>
            </a:pPr>
            <a:r>
              <a:rPr lang="es-ES" sz="1900"/>
              <a:t>Registro de parámetros eléctricos / de armónicos / de eventos de calidad de servicio</a:t>
            </a:r>
          </a:p>
          <a:p>
            <a:pPr marL="190500" indent="-190500">
              <a:lnSpc>
                <a:spcPct val="95000"/>
              </a:lnSpc>
              <a:spcAft>
                <a:spcPct val="40000"/>
              </a:spcAft>
              <a:buClr>
                <a:srgbClr val="292929"/>
              </a:buClr>
              <a:buFont typeface="Wingdings" pitchFamily="2" charset="2"/>
              <a:buChar char="§"/>
              <a:defRPr/>
            </a:pPr>
            <a:r>
              <a:rPr lang="es-ES" sz="2000" b="1">
                <a:cs typeface="Arial" charset="0"/>
              </a:rPr>
              <a:t>Tiempos de registro</a:t>
            </a:r>
          </a:p>
          <a:p>
            <a:pPr marL="742950" lvl="1" indent="-285750">
              <a:lnSpc>
                <a:spcPct val="95000"/>
              </a:lnSpc>
              <a:spcAft>
                <a:spcPct val="40000"/>
              </a:spcAft>
              <a:buClr>
                <a:srgbClr val="292929"/>
              </a:buClr>
              <a:buFontTx/>
              <a:buChar char="o"/>
              <a:defRPr/>
            </a:pPr>
            <a:r>
              <a:rPr lang="de-DE" sz="1900">
                <a:cs typeface="Arial" charset="0"/>
              </a:rPr>
              <a:t>Fenómenos transitorios</a:t>
            </a:r>
          </a:p>
          <a:p>
            <a:pPr marL="742950" lvl="1" indent="-285750">
              <a:lnSpc>
                <a:spcPct val="95000"/>
              </a:lnSpc>
              <a:spcAft>
                <a:spcPct val="40000"/>
              </a:spcAft>
              <a:buClr>
                <a:srgbClr val="292929"/>
              </a:buClr>
              <a:buFontTx/>
              <a:buChar char="o"/>
              <a:defRPr/>
            </a:pPr>
            <a:r>
              <a:rPr lang="de-DE" sz="1900">
                <a:cs typeface="Arial" charset="0"/>
              </a:rPr>
              <a:t>Parámetros secuenciales / repetitivos</a:t>
            </a:r>
          </a:p>
        </p:txBody>
      </p:sp>
      <p:sp>
        <p:nvSpPr>
          <p:cNvPr id="2" name="_ID135682048"/>
          <p:cNvSpPr/>
          <p:nvPr/>
        </p:nvSpPr>
        <p:spPr>
          <a:xfrm>
            <a:off x="0" y="6245225"/>
            <a:ext cx="914400" cy="612775"/>
          </a:xfrm>
          <a:prstGeom prst="flowChartInputOutp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8148" name="Text Box 106" descr="© INSCALE GmbH, 26.05.2010&#10;http://www.presentationload.com/"/>
          <p:cNvSpPr txBox="1">
            <a:spLocks noChangeArrowheads="1"/>
          </p:cNvSpPr>
          <p:nvPr/>
        </p:nvSpPr>
        <p:spPr bwMode="gray">
          <a:xfrm>
            <a:off x="555625" y="1169988"/>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Objetivos</a:t>
            </a:r>
          </a:p>
        </p:txBody>
      </p:sp>
      <p:sp>
        <p:nvSpPr>
          <p:cNvPr id="48149" name="Text Box 107" descr="© INSCALE GmbH, 26.05.2010&#10;http://www.presentationload.com/"/>
          <p:cNvSpPr txBox="1">
            <a:spLocks noChangeArrowheads="1"/>
          </p:cNvSpPr>
          <p:nvPr/>
        </p:nvSpPr>
        <p:spPr bwMode="gray">
          <a:xfrm>
            <a:off x="7013575" y="1162050"/>
            <a:ext cx="1577975" cy="366713"/>
          </a:xfrm>
          <a:prstGeom prst="rect">
            <a:avLst/>
          </a:prstGeom>
          <a:noFill/>
          <a:ln w="9525">
            <a:noFill/>
            <a:miter lim="800000"/>
            <a:headEnd/>
            <a:tailEnd/>
          </a:ln>
        </p:spPr>
        <p:txBody>
          <a:bodyPr anchor="ctr"/>
          <a:lstStyle/>
          <a:p>
            <a:pPr algn="ctr">
              <a:spcBef>
                <a:spcPct val="50000"/>
              </a:spcBef>
            </a:pPr>
            <a:r>
              <a:rPr lang="de-DE" sz="1600">
                <a:cs typeface="Arial" charset="0"/>
              </a:rPr>
              <a:t>Variables</a:t>
            </a:r>
          </a:p>
        </p:txBody>
      </p:sp>
      <p:sp>
        <p:nvSpPr>
          <p:cNvPr id="48150" name="Text Box 108" descr="© INSCALE GmbH, 26.05.2010&#10;http://www.presentationload.com/"/>
          <p:cNvSpPr txBox="1">
            <a:spLocks noChangeArrowheads="1"/>
          </p:cNvSpPr>
          <p:nvPr/>
        </p:nvSpPr>
        <p:spPr bwMode="gray">
          <a:xfrm>
            <a:off x="3786188" y="1162050"/>
            <a:ext cx="1577975" cy="366713"/>
          </a:xfrm>
          <a:prstGeom prst="rect">
            <a:avLst/>
          </a:prstGeom>
          <a:noFill/>
          <a:ln w="9525">
            <a:noFill/>
            <a:miter lim="800000"/>
            <a:headEnd/>
            <a:tailEnd/>
          </a:ln>
        </p:spPr>
        <p:txBody>
          <a:bodyPr anchor="ctr"/>
          <a:lstStyle/>
          <a:p>
            <a:pPr algn="ctr">
              <a:spcBef>
                <a:spcPct val="50000"/>
              </a:spcBef>
            </a:pPr>
            <a:r>
              <a:rPr lang="de-DE" sz="1600" b="1">
                <a:solidFill>
                  <a:schemeClr val="bg1"/>
                </a:solidFill>
                <a:cs typeface="Arial" charset="0"/>
              </a:rPr>
              <a:t>Método</a:t>
            </a:r>
          </a:p>
        </p:txBody>
      </p:sp>
      <p:sp>
        <p:nvSpPr>
          <p:cNvPr id="48151" name="Text Box 110" descr="© INSCALE GmbH, 26.05.2010&#10;http://www.presentationload.com/"/>
          <p:cNvSpPr txBox="1">
            <a:spLocks noChangeArrowheads="1"/>
          </p:cNvSpPr>
          <p:nvPr/>
        </p:nvSpPr>
        <p:spPr bwMode="gray">
          <a:xfrm>
            <a:off x="2176463" y="1169988"/>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Identificación</a:t>
            </a:r>
          </a:p>
        </p:txBody>
      </p:sp>
      <p:sp>
        <p:nvSpPr>
          <p:cNvPr id="48152" name="Text Box 109" descr="© INSCALE GmbH, 26.05.2010&#10;http://www.presentationload.com/"/>
          <p:cNvSpPr txBox="1">
            <a:spLocks noChangeArrowheads="1"/>
          </p:cNvSpPr>
          <p:nvPr/>
        </p:nvSpPr>
        <p:spPr bwMode="gray">
          <a:xfrm>
            <a:off x="5395913" y="1162050"/>
            <a:ext cx="1577975" cy="366713"/>
          </a:xfrm>
          <a:prstGeom prst="rect">
            <a:avLst/>
          </a:prstGeom>
          <a:noFill/>
          <a:ln w="9525">
            <a:noFill/>
            <a:miter lim="800000"/>
            <a:headEnd/>
            <a:tailEnd/>
          </a:ln>
        </p:spPr>
        <p:txBody>
          <a:bodyPr anchor="ctr"/>
          <a:lstStyle/>
          <a:p>
            <a:pPr algn="ctr">
              <a:spcBef>
                <a:spcPct val="50000"/>
              </a:spcBef>
            </a:pPr>
            <a:r>
              <a:rPr lang="de-DE" sz="1600">
                <a:cs typeface="Arial" charset="0"/>
              </a:rPr>
              <a:t>Interpretación</a:t>
            </a:r>
          </a:p>
        </p:txBody>
      </p:sp>
      <p:pic>
        <p:nvPicPr>
          <p:cNvPr id="48153" name="20 Imagen" descr="Fo_SGE_QNA_500_8IO_R.png"/>
          <p:cNvPicPr>
            <a:picLocks noChangeAspect="1"/>
          </p:cNvPicPr>
          <p:nvPr/>
        </p:nvPicPr>
        <p:blipFill>
          <a:blip r:embed="rId3"/>
          <a:srcRect/>
          <a:stretch>
            <a:fillRect/>
          </a:stretch>
        </p:blipFill>
        <p:spPr bwMode="auto">
          <a:xfrm>
            <a:off x="5292725" y="1866900"/>
            <a:ext cx="2663825" cy="1776413"/>
          </a:xfrm>
          <a:prstGeom prst="rect">
            <a:avLst/>
          </a:prstGeom>
          <a:noFill/>
          <a:ln w="9525">
            <a:noFill/>
            <a:miter lim="800000"/>
            <a:headEnd/>
            <a:tailEnd/>
          </a:ln>
        </p:spPr>
      </p:pic>
      <p:pic>
        <p:nvPicPr>
          <p:cNvPr id="48154" name="19 Imagen" descr="Fo_AR6_pinces.png"/>
          <p:cNvPicPr>
            <a:picLocks noChangeAspect="1"/>
          </p:cNvPicPr>
          <p:nvPr/>
        </p:nvPicPr>
        <p:blipFill>
          <a:blip r:embed="rId4"/>
          <a:srcRect/>
          <a:stretch>
            <a:fillRect/>
          </a:stretch>
        </p:blipFill>
        <p:spPr bwMode="auto">
          <a:xfrm>
            <a:off x="5364163" y="3870325"/>
            <a:ext cx="2808287" cy="2316163"/>
          </a:xfrm>
          <a:prstGeom prst="rect">
            <a:avLst/>
          </a:prstGeom>
          <a:noFill/>
          <a:ln w="9525">
            <a:noFill/>
            <a:miter lim="800000"/>
            <a:headEnd/>
            <a:tailEnd/>
          </a:ln>
        </p:spPr>
      </p:pic>
      <p:sp>
        <p:nvSpPr>
          <p:cNvPr id="19" name="CuadroTexto 18"/>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239093802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412" name="Freeform 28"/>
          <p:cNvSpPr>
            <a:spLocks/>
          </p:cNvSpPr>
          <p:nvPr/>
        </p:nvSpPr>
        <p:spPr bwMode="gray">
          <a:xfrm>
            <a:off x="6786563" y="1096963"/>
            <a:ext cx="2046287" cy="503238"/>
          </a:xfrm>
          <a:custGeom>
            <a:avLst/>
            <a:gdLst/>
            <a:ahLst/>
            <a:cxnLst>
              <a:cxn ang="0">
                <a:pos x="621" y="113"/>
              </a:cxn>
              <a:cxn ang="0">
                <a:pos x="599"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9" y="113"/>
                  <a:pt x="599" y="113"/>
                  <a:pt x="599"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8"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C9C9C9"/>
              </a:gs>
              <a:gs pos="100000">
                <a:srgbClr val="C9C9C9">
                  <a:gamma/>
                  <a:tint val="22353"/>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1" name="Freeform 27"/>
          <p:cNvSpPr>
            <a:spLocks/>
          </p:cNvSpPr>
          <p:nvPr/>
        </p:nvSpPr>
        <p:spPr bwMode="gray">
          <a:xfrm>
            <a:off x="323528" y="1098005"/>
            <a:ext cx="2047875" cy="503238"/>
          </a:xfrm>
          <a:custGeom>
            <a:avLst/>
            <a:gdLst/>
            <a:ahLst/>
            <a:cxnLst>
              <a:cxn ang="0">
                <a:pos x="621" y="113"/>
              </a:cxn>
              <a:cxn ang="0">
                <a:pos x="598"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8" y="113"/>
                  <a:pt x="598" y="113"/>
                  <a:pt x="598"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7"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DBDBDB"/>
              </a:gs>
              <a:gs pos="100000">
                <a:srgbClr val="DBDBDB">
                  <a:gamma/>
                  <a:tint val="16078"/>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0" name="Freeform 26"/>
          <p:cNvSpPr>
            <a:spLocks/>
          </p:cNvSpPr>
          <p:nvPr/>
        </p:nvSpPr>
        <p:spPr bwMode="gray">
          <a:xfrm>
            <a:off x="3552825" y="1096963"/>
            <a:ext cx="2051050" cy="503238"/>
          </a:xfrm>
          <a:custGeom>
            <a:avLst/>
            <a:gdLst/>
            <a:ahLst/>
            <a:cxnLst>
              <a:cxn ang="0">
                <a:pos x="622" y="113"/>
              </a:cxn>
              <a:cxn ang="0">
                <a:pos x="599" y="113"/>
              </a:cxn>
              <a:cxn ang="0">
                <a:pos x="577" y="90"/>
              </a:cxn>
              <a:cxn ang="0">
                <a:pos x="577" y="22"/>
              </a:cxn>
              <a:cxn ang="0">
                <a:pos x="554" y="0"/>
              </a:cxn>
              <a:cxn ang="0">
                <a:pos x="91" y="0"/>
              </a:cxn>
              <a:cxn ang="0">
                <a:pos x="68" y="22"/>
              </a:cxn>
              <a:cxn ang="0">
                <a:pos x="68" y="90"/>
              </a:cxn>
              <a:cxn ang="0">
                <a:pos x="46" y="113"/>
              </a:cxn>
              <a:cxn ang="0">
                <a:pos x="23" y="113"/>
              </a:cxn>
              <a:cxn ang="0">
                <a:pos x="0" y="136"/>
              </a:cxn>
              <a:cxn ang="0">
                <a:pos x="0" y="158"/>
              </a:cxn>
              <a:cxn ang="0">
                <a:pos x="645" y="158"/>
              </a:cxn>
              <a:cxn ang="0">
                <a:pos x="645" y="136"/>
              </a:cxn>
              <a:cxn ang="0">
                <a:pos x="622" y="113"/>
              </a:cxn>
            </a:cxnLst>
            <a:rect l="0" t="0" r="r" b="b"/>
            <a:pathLst>
              <a:path w="645" h="158">
                <a:moveTo>
                  <a:pt x="622" y="113"/>
                </a:moveTo>
                <a:cubicBezTo>
                  <a:pt x="599" y="113"/>
                  <a:pt x="599" y="113"/>
                  <a:pt x="599" y="113"/>
                </a:cubicBezTo>
                <a:cubicBezTo>
                  <a:pt x="587" y="113"/>
                  <a:pt x="577" y="103"/>
                  <a:pt x="577" y="90"/>
                </a:cubicBezTo>
                <a:cubicBezTo>
                  <a:pt x="577" y="22"/>
                  <a:pt x="577" y="22"/>
                  <a:pt x="577" y="22"/>
                </a:cubicBezTo>
                <a:cubicBezTo>
                  <a:pt x="577" y="10"/>
                  <a:pt x="566" y="0"/>
                  <a:pt x="554" y="0"/>
                </a:cubicBezTo>
                <a:cubicBezTo>
                  <a:pt x="91" y="0"/>
                  <a:pt x="91" y="0"/>
                  <a:pt x="91" y="0"/>
                </a:cubicBezTo>
                <a:cubicBezTo>
                  <a:pt x="79" y="0"/>
                  <a:pt x="68" y="10"/>
                  <a:pt x="68" y="22"/>
                </a:cubicBezTo>
                <a:cubicBezTo>
                  <a:pt x="68" y="90"/>
                  <a:pt x="68" y="90"/>
                  <a:pt x="68" y="90"/>
                </a:cubicBezTo>
                <a:cubicBezTo>
                  <a:pt x="68" y="103"/>
                  <a:pt x="58" y="113"/>
                  <a:pt x="46" y="113"/>
                </a:cubicBezTo>
                <a:cubicBezTo>
                  <a:pt x="23" y="113"/>
                  <a:pt x="23" y="113"/>
                  <a:pt x="23" y="113"/>
                </a:cubicBezTo>
                <a:cubicBezTo>
                  <a:pt x="11" y="113"/>
                  <a:pt x="0" y="123"/>
                  <a:pt x="0" y="136"/>
                </a:cubicBezTo>
                <a:cubicBezTo>
                  <a:pt x="0" y="158"/>
                  <a:pt x="0" y="158"/>
                  <a:pt x="0" y="158"/>
                </a:cubicBezTo>
                <a:cubicBezTo>
                  <a:pt x="645" y="158"/>
                  <a:pt x="645" y="158"/>
                  <a:pt x="645" y="158"/>
                </a:cubicBezTo>
                <a:cubicBezTo>
                  <a:pt x="645" y="136"/>
                  <a:pt x="645" y="136"/>
                  <a:pt x="645" y="136"/>
                </a:cubicBezTo>
                <a:cubicBezTo>
                  <a:pt x="645" y="123"/>
                  <a:pt x="635" y="113"/>
                  <a:pt x="622" y="113"/>
                </a:cubicBezTo>
                <a:close/>
              </a:path>
            </a:pathLst>
          </a:custGeom>
          <a:gradFill rotWithShape="1">
            <a:gsLst>
              <a:gs pos="0">
                <a:srgbClr val="C9C9C9"/>
              </a:gs>
              <a:gs pos="100000">
                <a:srgbClr val="C9C9C9">
                  <a:gamma/>
                  <a:tint val="22353"/>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9" name="Freeform 25"/>
          <p:cNvSpPr>
            <a:spLocks/>
          </p:cNvSpPr>
          <p:nvPr/>
        </p:nvSpPr>
        <p:spPr bwMode="gray">
          <a:xfrm>
            <a:off x="1938338" y="1096963"/>
            <a:ext cx="2047875"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6"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7"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6"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DBDBDB"/>
              </a:gs>
              <a:gs pos="100000">
                <a:srgbClr val="DBDBDB">
                  <a:gamma/>
                  <a:tint val="16078"/>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8" name="Freeform 24"/>
          <p:cNvSpPr>
            <a:spLocks/>
          </p:cNvSpPr>
          <p:nvPr/>
        </p:nvSpPr>
        <p:spPr bwMode="gray">
          <a:xfrm>
            <a:off x="5148064" y="1098005"/>
            <a:ext cx="2046288"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5"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6"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5"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126AA0">
                  <a:gamma/>
                  <a:tint val="60784"/>
                  <a:invGamma/>
                </a:srgbClr>
              </a:gs>
              <a:gs pos="100000">
                <a:srgbClr val="126AA0"/>
              </a:gs>
            </a:gsLst>
            <a:lin ang="5400000" scaled="1"/>
          </a:gradFill>
          <a:ln w="12700" cmpd="sng">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50192" name="AutoShape 29" descr="© INSCALE GmbH, 26.05.2010&#10;http://www.presentationload.com/"/>
          <p:cNvSpPr>
            <a:spLocks noChangeArrowheads="1"/>
          </p:cNvSpPr>
          <p:nvPr/>
        </p:nvSpPr>
        <p:spPr bwMode="gray">
          <a:xfrm>
            <a:off x="323850" y="1455738"/>
            <a:ext cx="8509000" cy="5213350"/>
          </a:xfrm>
          <a:prstGeom prst="roundRect">
            <a:avLst>
              <a:gd name="adj" fmla="val 1838"/>
            </a:avLst>
          </a:prstGeom>
          <a:gradFill rotWithShape="1">
            <a:gsLst>
              <a:gs pos="0">
                <a:srgbClr val="DBDBDB"/>
              </a:gs>
              <a:gs pos="100000">
                <a:srgbClr val="F7F7F7"/>
              </a:gs>
            </a:gsLst>
            <a:lin ang="5400000" scaled="1"/>
          </a:gradFill>
          <a:ln w="19050">
            <a:solidFill>
              <a:schemeClr val="accent2"/>
            </a:solidFill>
            <a:round/>
            <a:headEnd/>
            <a:tailEnd/>
          </a:ln>
        </p:spPr>
        <p:txBody>
          <a:bodyPr/>
          <a:lstStyle/>
          <a:p>
            <a:endParaRPr lang="es-ES">
              <a:cs typeface="Arial" charset="0"/>
            </a:endParaRPr>
          </a:p>
        </p:txBody>
      </p:sp>
      <p:sp>
        <p:nvSpPr>
          <p:cNvPr id="272465" name="Rectangle 81" descr="© INSCALE GmbH, 26.05.2010&#10;http://www.presentationload.com/"/>
          <p:cNvSpPr>
            <a:spLocks noChangeArrowheads="1"/>
          </p:cNvSpPr>
          <p:nvPr/>
        </p:nvSpPr>
        <p:spPr bwMode="gray">
          <a:xfrm>
            <a:off x="466725" y="1700213"/>
            <a:ext cx="4610100" cy="719137"/>
          </a:xfrm>
          <a:prstGeom prst="rect">
            <a:avLst/>
          </a:prstGeom>
          <a:gradFill rotWithShape="1">
            <a:gsLst>
              <a:gs pos="0">
                <a:srgbClr val="FFFFFF"/>
              </a:gs>
              <a:gs pos="100000">
                <a:srgbClr val="DDDDDD"/>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r>
              <a:rPr lang="es-ES" b="1" dirty="0">
                <a:ea typeface="Arial Unicode MS" pitchFamily="34" charset="-128"/>
                <a:cs typeface="Arial Unicode MS" pitchFamily="34" charset="-128"/>
              </a:rPr>
              <a:t>Interpretación de datos registrados</a:t>
            </a:r>
            <a:endParaRPr lang="de-DE" b="1" dirty="0">
              <a:solidFill>
                <a:srgbClr val="000000"/>
              </a:solidFill>
              <a:latin typeface="Calibri" pitchFamily="34" charset="0"/>
              <a:cs typeface="Arial" charset="0"/>
            </a:endParaRPr>
          </a:p>
        </p:txBody>
      </p:sp>
      <p:sp>
        <p:nvSpPr>
          <p:cNvPr id="272415" name="Rectangle 5" descr="© INSCALE GmbH, 26.05.2010&#10;http://www.presentationload.com/"/>
          <p:cNvSpPr>
            <a:spLocks noChangeArrowheads="1"/>
          </p:cNvSpPr>
          <p:nvPr/>
        </p:nvSpPr>
        <p:spPr bwMode="gray">
          <a:xfrm>
            <a:off x="466725" y="2419350"/>
            <a:ext cx="4610100" cy="4178300"/>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blurRad="127000" dist="38100" dir="2700000" algn="tl" rotWithShape="0">
              <a:prstClr val="black">
                <a:alpha val="40000"/>
              </a:prstClr>
            </a:outerShdw>
          </a:effectLst>
        </p:spPr>
        <p:txBody>
          <a:bodyPr lIns="108000" tIns="108000" rIns="144000" bIns="72000"/>
          <a:lstStyle/>
          <a:p>
            <a:pPr marL="190500" indent="-190500">
              <a:lnSpc>
                <a:spcPct val="95000"/>
              </a:lnSpc>
              <a:spcAft>
                <a:spcPct val="20000"/>
              </a:spcAft>
              <a:buClr>
                <a:srgbClr val="292929"/>
              </a:buClr>
              <a:buFont typeface="Wingdings" pitchFamily="2" charset="2"/>
              <a:buChar char="§"/>
              <a:defRPr/>
            </a:pPr>
            <a:r>
              <a:rPr lang="es-ES" sz="2000">
                <a:cs typeface="Arial" charset="0"/>
              </a:rPr>
              <a:t>Reconocimiento de Efectos o Síntomas:</a:t>
            </a:r>
          </a:p>
          <a:p>
            <a:pPr marL="742950" lvl="1" indent="-285750">
              <a:lnSpc>
                <a:spcPct val="95000"/>
              </a:lnSpc>
              <a:spcAft>
                <a:spcPct val="40000"/>
              </a:spcAft>
              <a:buClr>
                <a:srgbClr val="292929"/>
              </a:buClr>
              <a:buFontTx/>
              <a:buChar char="o"/>
              <a:defRPr/>
            </a:pPr>
            <a:r>
              <a:rPr lang="es-ES" sz="1900">
                <a:cs typeface="Arial" charset="0"/>
              </a:rPr>
              <a:t>Adecuación de la contratación de los suministros de energía</a:t>
            </a:r>
          </a:p>
          <a:p>
            <a:pPr marL="742950" lvl="1" indent="-285750">
              <a:lnSpc>
                <a:spcPct val="95000"/>
              </a:lnSpc>
              <a:spcAft>
                <a:spcPct val="40000"/>
              </a:spcAft>
              <a:buClr>
                <a:srgbClr val="292929"/>
              </a:buClr>
              <a:buFontTx/>
              <a:buChar char="o"/>
              <a:defRPr/>
            </a:pPr>
            <a:r>
              <a:rPr lang="es-ES" sz="1900">
                <a:cs typeface="Arial" charset="0"/>
              </a:rPr>
              <a:t>Correcta compensación de energía reactiva</a:t>
            </a:r>
          </a:p>
          <a:p>
            <a:pPr marL="742950" lvl="1" indent="-285750">
              <a:lnSpc>
                <a:spcPct val="95000"/>
              </a:lnSpc>
              <a:spcAft>
                <a:spcPct val="40000"/>
              </a:spcAft>
              <a:buClr>
                <a:srgbClr val="292929"/>
              </a:buClr>
              <a:buFontTx/>
              <a:buChar char="o"/>
              <a:defRPr/>
            </a:pPr>
            <a:r>
              <a:rPr lang="es-ES" sz="1900">
                <a:cs typeface="Arial" charset="0"/>
              </a:rPr>
              <a:t>Analizar la posibilidad limitación de la demanda energética mediante control de potencia</a:t>
            </a:r>
          </a:p>
          <a:p>
            <a:pPr marL="742950" lvl="1" indent="-285750">
              <a:lnSpc>
                <a:spcPct val="95000"/>
              </a:lnSpc>
              <a:spcAft>
                <a:spcPct val="40000"/>
              </a:spcAft>
              <a:buClr>
                <a:srgbClr val="292929"/>
              </a:buClr>
              <a:buFontTx/>
              <a:buChar char="o"/>
              <a:defRPr/>
            </a:pPr>
            <a:r>
              <a:rPr lang="es-ES" sz="1900">
                <a:cs typeface="Arial" charset="0"/>
              </a:rPr>
              <a:t>Determinar soluciones a los problemas provocados por perturbaciones: armónicos, defectos a tierra</a:t>
            </a:r>
            <a:endParaRPr lang="de-DE" sz="1900">
              <a:cs typeface="Arial" charset="0"/>
            </a:endParaRPr>
          </a:p>
        </p:txBody>
      </p:sp>
      <p:sp>
        <p:nvSpPr>
          <p:cNvPr id="2" name="_ID135682048"/>
          <p:cNvSpPr/>
          <p:nvPr/>
        </p:nvSpPr>
        <p:spPr>
          <a:xfrm>
            <a:off x="0" y="6245225"/>
            <a:ext cx="914400" cy="612775"/>
          </a:xfrm>
          <a:prstGeom prst="flowChartInputOutp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0196" name="Text Box 106" descr="© INSCALE GmbH, 26.05.2010&#10;http://www.presentationload.com/"/>
          <p:cNvSpPr txBox="1">
            <a:spLocks noChangeArrowheads="1"/>
          </p:cNvSpPr>
          <p:nvPr/>
        </p:nvSpPr>
        <p:spPr bwMode="gray">
          <a:xfrm>
            <a:off x="555625" y="109696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Objetivos</a:t>
            </a:r>
          </a:p>
        </p:txBody>
      </p:sp>
      <p:sp>
        <p:nvSpPr>
          <p:cNvPr id="50197" name="Text Box 107" descr="© INSCALE GmbH, 26.05.2010&#10;http://www.presentationload.com/"/>
          <p:cNvSpPr txBox="1">
            <a:spLocks noChangeArrowheads="1"/>
          </p:cNvSpPr>
          <p:nvPr/>
        </p:nvSpPr>
        <p:spPr bwMode="gray">
          <a:xfrm>
            <a:off x="7013575" y="1089025"/>
            <a:ext cx="1577975" cy="366713"/>
          </a:xfrm>
          <a:prstGeom prst="rect">
            <a:avLst/>
          </a:prstGeom>
          <a:noFill/>
          <a:ln w="9525">
            <a:noFill/>
            <a:miter lim="800000"/>
            <a:headEnd/>
            <a:tailEnd/>
          </a:ln>
        </p:spPr>
        <p:txBody>
          <a:bodyPr anchor="ctr"/>
          <a:lstStyle/>
          <a:p>
            <a:pPr algn="ctr">
              <a:spcBef>
                <a:spcPct val="50000"/>
              </a:spcBef>
            </a:pPr>
            <a:r>
              <a:rPr lang="de-DE" sz="1600">
                <a:cs typeface="Arial" charset="0"/>
              </a:rPr>
              <a:t>Variables</a:t>
            </a:r>
          </a:p>
        </p:txBody>
      </p:sp>
      <p:sp>
        <p:nvSpPr>
          <p:cNvPr id="50198" name="Text Box 108" descr="© INSCALE GmbH, 26.05.2010&#10;http://www.presentationload.com/"/>
          <p:cNvSpPr txBox="1">
            <a:spLocks noChangeArrowheads="1"/>
          </p:cNvSpPr>
          <p:nvPr/>
        </p:nvSpPr>
        <p:spPr bwMode="gray">
          <a:xfrm>
            <a:off x="3778250" y="1089025"/>
            <a:ext cx="1577975" cy="366713"/>
          </a:xfrm>
          <a:prstGeom prst="rect">
            <a:avLst/>
          </a:prstGeom>
          <a:noFill/>
          <a:ln w="9525">
            <a:noFill/>
            <a:miter lim="800000"/>
            <a:headEnd/>
            <a:tailEnd/>
          </a:ln>
        </p:spPr>
        <p:txBody>
          <a:bodyPr anchor="ctr"/>
          <a:lstStyle/>
          <a:p>
            <a:pPr algn="ctr">
              <a:spcBef>
                <a:spcPct val="50000"/>
              </a:spcBef>
            </a:pPr>
            <a:r>
              <a:rPr lang="de-DE" sz="1600">
                <a:cs typeface="Arial" charset="0"/>
              </a:rPr>
              <a:t>Método</a:t>
            </a:r>
          </a:p>
        </p:txBody>
      </p:sp>
      <p:sp>
        <p:nvSpPr>
          <p:cNvPr id="50199" name="Text Box 110" descr="© INSCALE GmbH, 26.05.2010&#10;http://www.presentationload.com/"/>
          <p:cNvSpPr txBox="1">
            <a:spLocks noChangeArrowheads="1"/>
          </p:cNvSpPr>
          <p:nvPr/>
        </p:nvSpPr>
        <p:spPr bwMode="gray">
          <a:xfrm>
            <a:off x="2176463" y="109696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Identificación</a:t>
            </a:r>
          </a:p>
        </p:txBody>
      </p:sp>
      <p:sp>
        <p:nvSpPr>
          <p:cNvPr id="50200" name="Text Box 109" descr="© INSCALE GmbH, 26.05.2010&#10;http://www.presentationload.com/"/>
          <p:cNvSpPr txBox="1">
            <a:spLocks noChangeArrowheads="1"/>
          </p:cNvSpPr>
          <p:nvPr/>
        </p:nvSpPr>
        <p:spPr bwMode="gray">
          <a:xfrm>
            <a:off x="5395913" y="1089025"/>
            <a:ext cx="1577975" cy="366713"/>
          </a:xfrm>
          <a:prstGeom prst="rect">
            <a:avLst/>
          </a:prstGeom>
          <a:noFill/>
          <a:ln w="9525">
            <a:noFill/>
            <a:miter lim="800000"/>
            <a:headEnd/>
            <a:tailEnd/>
          </a:ln>
        </p:spPr>
        <p:txBody>
          <a:bodyPr anchor="ctr"/>
          <a:lstStyle/>
          <a:p>
            <a:pPr algn="ctr">
              <a:spcBef>
                <a:spcPct val="50000"/>
              </a:spcBef>
            </a:pPr>
            <a:r>
              <a:rPr lang="de-DE" sz="1600" b="1">
                <a:solidFill>
                  <a:schemeClr val="bg1"/>
                </a:solidFill>
                <a:cs typeface="Arial" charset="0"/>
              </a:rPr>
              <a:t>Interpretación</a:t>
            </a:r>
          </a:p>
        </p:txBody>
      </p:sp>
      <p:pic>
        <p:nvPicPr>
          <p:cNvPr id="50201" name="26 Imagen" descr="logoEEE.png"/>
          <p:cNvPicPr>
            <a:picLocks noChangeAspect="1"/>
          </p:cNvPicPr>
          <p:nvPr/>
        </p:nvPicPr>
        <p:blipFill>
          <a:blip r:embed="rId3"/>
          <a:srcRect/>
          <a:stretch>
            <a:fillRect/>
          </a:stretch>
        </p:blipFill>
        <p:spPr bwMode="auto">
          <a:xfrm>
            <a:off x="5651500" y="1601788"/>
            <a:ext cx="2905125" cy="2943225"/>
          </a:xfrm>
          <a:prstGeom prst="rect">
            <a:avLst/>
          </a:prstGeom>
          <a:noFill/>
          <a:ln w="9525">
            <a:noFill/>
            <a:miter lim="800000"/>
            <a:headEnd/>
            <a:tailEnd/>
          </a:ln>
        </p:spPr>
      </p:pic>
      <p:pic>
        <p:nvPicPr>
          <p:cNvPr id="50202" name="18 Imagen" descr="Pant_graf.png"/>
          <p:cNvPicPr>
            <a:picLocks noChangeAspect="1"/>
          </p:cNvPicPr>
          <p:nvPr/>
        </p:nvPicPr>
        <p:blipFill>
          <a:blip r:embed="rId4" cstate="screen"/>
          <a:srcRect/>
          <a:stretch>
            <a:fillRect/>
          </a:stretch>
        </p:blipFill>
        <p:spPr bwMode="auto">
          <a:xfrm>
            <a:off x="5511800" y="3497263"/>
            <a:ext cx="3956050" cy="2884487"/>
          </a:xfrm>
          <a:prstGeom prst="rect">
            <a:avLst/>
          </a:prstGeom>
          <a:noFill/>
          <a:ln w="9525">
            <a:noFill/>
            <a:miter lim="800000"/>
            <a:headEnd/>
            <a:tailEnd/>
          </a:ln>
        </p:spPr>
      </p:pic>
      <p:sp>
        <p:nvSpPr>
          <p:cNvPr id="19" name="CuadroTexto 18"/>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303168654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cstate="screen"/>
          <a:srcRect/>
          <a:stretch>
            <a:fillRect/>
          </a:stretch>
        </p:blipFill>
        <p:spPr bwMode="auto">
          <a:xfrm>
            <a:off x="-323850" y="3213100"/>
            <a:ext cx="9467850" cy="2163763"/>
          </a:xfrm>
          <a:prstGeom prst="rect">
            <a:avLst/>
          </a:prstGeom>
          <a:noFill/>
          <a:ln w="9525">
            <a:noFill/>
            <a:miter lim="800000"/>
            <a:headEnd/>
            <a:tailEnd/>
          </a:ln>
        </p:spPr>
      </p:pic>
      <p:sp>
        <p:nvSpPr>
          <p:cNvPr id="400400" name="Rectangle 16"/>
          <p:cNvSpPr>
            <a:spLocks noChangeArrowheads="1"/>
          </p:cNvSpPr>
          <p:nvPr/>
        </p:nvSpPr>
        <p:spPr bwMode="gray">
          <a:xfrm>
            <a:off x="395288" y="836963"/>
            <a:ext cx="8208962" cy="3743325"/>
          </a:xfrm>
          <a:prstGeom prst="rect">
            <a:avLst/>
          </a:prstGeom>
          <a:gradFill rotWithShape="1">
            <a:gsLst>
              <a:gs pos="0">
                <a:srgbClr val="950028"/>
              </a:gs>
              <a:gs pos="100000">
                <a:srgbClr val="95002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108000" tIns="108000" rIns="144000" bIns="72000" anchor="ctr"/>
          <a:lstStyle/>
          <a:p>
            <a:pPr algn="ctr">
              <a:defRPr/>
            </a:pPr>
            <a:r>
              <a:rPr lang="es-ES_tradnl" sz="4800" b="1" i="1" dirty="0">
                <a:solidFill>
                  <a:schemeClr val="bg1"/>
                </a:solidFill>
              </a:rPr>
              <a:t>CIRCUTOR S.A.</a:t>
            </a:r>
          </a:p>
          <a:p>
            <a:pPr algn="ctr">
              <a:defRPr/>
            </a:pPr>
            <a:r>
              <a:rPr lang="es-ES_tradnl" sz="4800" b="1" i="1" dirty="0">
                <a:solidFill>
                  <a:schemeClr val="bg1"/>
                </a:solidFill>
              </a:rPr>
              <a:t>43 años al Servicio de la </a:t>
            </a:r>
          </a:p>
          <a:p>
            <a:pPr algn="ctr">
              <a:defRPr/>
            </a:pPr>
            <a:r>
              <a:rPr lang="es-ES_tradnl" sz="4800" b="1" i="1" dirty="0">
                <a:solidFill>
                  <a:schemeClr val="bg1"/>
                </a:solidFill>
              </a:rPr>
              <a:t>Eficiencia Energética</a:t>
            </a:r>
            <a:endParaRPr lang="es-ES_tradnl" sz="4800" b="1" i="1" noProof="1">
              <a:solidFill>
                <a:schemeClr val="bg1"/>
              </a:solidFill>
            </a:endParaRPr>
          </a:p>
        </p:txBody>
      </p:sp>
      <p:sp>
        <p:nvSpPr>
          <p:cNvPr id="2" name="CuadroTexto 1"/>
          <p:cNvSpPr txBox="1"/>
          <p:nvPr/>
        </p:nvSpPr>
        <p:spPr>
          <a:xfrm>
            <a:off x="7023653" y="13884"/>
            <a:ext cx="2120347" cy="461665"/>
          </a:xfrm>
          <a:prstGeom prst="rect">
            <a:avLst/>
          </a:prstGeom>
          <a:noFill/>
        </p:spPr>
        <p:txBody>
          <a:bodyPr wrap="square" rtlCol="0">
            <a:spAutoFit/>
          </a:bodyPr>
          <a:lstStyle/>
          <a:p>
            <a:r>
              <a:rPr lang="es-MX" sz="2400" i="1" dirty="0">
                <a:solidFill>
                  <a:schemeClr val="tx1">
                    <a:lumMod val="65000"/>
                    <a:lumOff val="35000"/>
                  </a:schemeClr>
                </a:solidFill>
              </a:rPr>
              <a:t>-Introducción-</a:t>
            </a:r>
          </a:p>
        </p:txBody>
      </p:sp>
    </p:spTree>
    <p:extLst>
      <p:ext uri="{BB962C8B-B14F-4D97-AF65-F5344CB8AC3E}">
        <p14:creationId xmlns:p14="http://schemas.microsoft.com/office/powerpoint/2010/main" val="3104839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412" name="Freeform 28"/>
          <p:cNvSpPr>
            <a:spLocks/>
          </p:cNvSpPr>
          <p:nvPr/>
        </p:nvSpPr>
        <p:spPr bwMode="gray">
          <a:xfrm>
            <a:off x="5190009" y="1340892"/>
            <a:ext cx="2046287" cy="503238"/>
          </a:xfrm>
          <a:custGeom>
            <a:avLst/>
            <a:gdLst/>
            <a:ahLst/>
            <a:cxnLst>
              <a:cxn ang="0">
                <a:pos x="621" y="113"/>
              </a:cxn>
              <a:cxn ang="0">
                <a:pos x="599"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9" y="113"/>
                  <a:pt x="599" y="113"/>
                  <a:pt x="599"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8"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C9C9C9"/>
              </a:gs>
              <a:gs pos="100000">
                <a:srgbClr val="C9C9C9">
                  <a:gamma/>
                  <a:tint val="22353"/>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1" name="Freeform 27"/>
          <p:cNvSpPr>
            <a:spLocks/>
          </p:cNvSpPr>
          <p:nvPr/>
        </p:nvSpPr>
        <p:spPr bwMode="gray">
          <a:xfrm>
            <a:off x="323528" y="1340892"/>
            <a:ext cx="2047875" cy="503238"/>
          </a:xfrm>
          <a:custGeom>
            <a:avLst/>
            <a:gdLst/>
            <a:ahLst/>
            <a:cxnLst>
              <a:cxn ang="0">
                <a:pos x="621" y="113"/>
              </a:cxn>
              <a:cxn ang="0">
                <a:pos x="598" y="113"/>
              </a:cxn>
              <a:cxn ang="0">
                <a:pos x="576" y="90"/>
              </a:cxn>
              <a:cxn ang="0">
                <a:pos x="576" y="22"/>
              </a:cxn>
              <a:cxn ang="0">
                <a:pos x="553" y="0"/>
              </a:cxn>
              <a:cxn ang="0">
                <a:pos x="90" y="0"/>
              </a:cxn>
              <a:cxn ang="0">
                <a:pos x="68" y="22"/>
              </a:cxn>
              <a:cxn ang="0">
                <a:pos x="68" y="90"/>
              </a:cxn>
              <a:cxn ang="0">
                <a:pos x="45" y="113"/>
              </a:cxn>
              <a:cxn ang="0">
                <a:pos x="22" y="113"/>
              </a:cxn>
              <a:cxn ang="0">
                <a:pos x="0" y="136"/>
              </a:cxn>
              <a:cxn ang="0">
                <a:pos x="0" y="158"/>
              </a:cxn>
              <a:cxn ang="0">
                <a:pos x="644" y="158"/>
              </a:cxn>
              <a:cxn ang="0">
                <a:pos x="644" y="136"/>
              </a:cxn>
              <a:cxn ang="0">
                <a:pos x="621" y="113"/>
              </a:cxn>
            </a:cxnLst>
            <a:rect l="0" t="0" r="r" b="b"/>
            <a:pathLst>
              <a:path w="644" h="158">
                <a:moveTo>
                  <a:pt x="621" y="113"/>
                </a:moveTo>
                <a:cubicBezTo>
                  <a:pt x="598" y="113"/>
                  <a:pt x="598" y="113"/>
                  <a:pt x="598" y="113"/>
                </a:cubicBezTo>
                <a:cubicBezTo>
                  <a:pt x="586" y="113"/>
                  <a:pt x="576" y="103"/>
                  <a:pt x="576" y="90"/>
                </a:cubicBezTo>
                <a:cubicBezTo>
                  <a:pt x="576" y="22"/>
                  <a:pt x="576" y="22"/>
                  <a:pt x="576" y="22"/>
                </a:cubicBezTo>
                <a:cubicBezTo>
                  <a:pt x="576" y="10"/>
                  <a:pt x="566" y="0"/>
                  <a:pt x="553" y="0"/>
                </a:cubicBezTo>
                <a:cubicBezTo>
                  <a:pt x="90" y="0"/>
                  <a:pt x="90" y="0"/>
                  <a:pt x="90" y="0"/>
                </a:cubicBezTo>
                <a:cubicBezTo>
                  <a:pt x="78" y="0"/>
                  <a:pt x="68" y="10"/>
                  <a:pt x="68" y="22"/>
                </a:cubicBezTo>
                <a:cubicBezTo>
                  <a:pt x="68" y="90"/>
                  <a:pt x="68" y="90"/>
                  <a:pt x="68" y="90"/>
                </a:cubicBezTo>
                <a:cubicBezTo>
                  <a:pt x="68" y="103"/>
                  <a:pt x="57" y="113"/>
                  <a:pt x="45" y="113"/>
                </a:cubicBezTo>
                <a:cubicBezTo>
                  <a:pt x="22" y="113"/>
                  <a:pt x="22" y="113"/>
                  <a:pt x="22"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1" y="113"/>
                </a:cubicBezTo>
                <a:close/>
              </a:path>
            </a:pathLst>
          </a:custGeom>
          <a:gradFill rotWithShape="1">
            <a:gsLst>
              <a:gs pos="0">
                <a:srgbClr val="DBDBDB"/>
              </a:gs>
              <a:gs pos="100000">
                <a:srgbClr val="DBDBDB">
                  <a:gamma/>
                  <a:tint val="16078"/>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10" name="Freeform 26"/>
          <p:cNvSpPr>
            <a:spLocks/>
          </p:cNvSpPr>
          <p:nvPr/>
        </p:nvSpPr>
        <p:spPr bwMode="gray">
          <a:xfrm>
            <a:off x="3552825" y="1339850"/>
            <a:ext cx="2051050" cy="503238"/>
          </a:xfrm>
          <a:custGeom>
            <a:avLst/>
            <a:gdLst/>
            <a:ahLst/>
            <a:cxnLst>
              <a:cxn ang="0">
                <a:pos x="622" y="113"/>
              </a:cxn>
              <a:cxn ang="0">
                <a:pos x="599" y="113"/>
              </a:cxn>
              <a:cxn ang="0">
                <a:pos x="577" y="90"/>
              </a:cxn>
              <a:cxn ang="0">
                <a:pos x="577" y="22"/>
              </a:cxn>
              <a:cxn ang="0">
                <a:pos x="554" y="0"/>
              </a:cxn>
              <a:cxn ang="0">
                <a:pos x="91" y="0"/>
              </a:cxn>
              <a:cxn ang="0">
                <a:pos x="68" y="22"/>
              </a:cxn>
              <a:cxn ang="0">
                <a:pos x="68" y="90"/>
              </a:cxn>
              <a:cxn ang="0">
                <a:pos x="46" y="113"/>
              </a:cxn>
              <a:cxn ang="0">
                <a:pos x="23" y="113"/>
              </a:cxn>
              <a:cxn ang="0">
                <a:pos x="0" y="136"/>
              </a:cxn>
              <a:cxn ang="0">
                <a:pos x="0" y="158"/>
              </a:cxn>
              <a:cxn ang="0">
                <a:pos x="645" y="158"/>
              </a:cxn>
              <a:cxn ang="0">
                <a:pos x="645" y="136"/>
              </a:cxn>
              <a:cxn ang="0">
                <a:pos x="622" y="113"/>
              </a:cxn>
            </a:cxnLst>
            <a:rect l="0" t="0" r="r" b="b"/>
            <a:pathLst>
              <a:path w="645" h="158">
                <a:moveTo>
                  <a:pt x="622" y="113"/>
                </a:moveTo>
                <a:cubicBezTo>
                  <a:pt x="599" y="113"/>
                  <a:pt x="599" y="113"/>
                  <a:pt x="599" y="113"/>
                </a:cubicBezTo>
                <a:cubicBezTo>
                  <a:pt x="587" y="113"/>
                  <a:pt x="577" y="103"/>
                  <a:pt x="577" y="90"/>
                </a:cubicBezTo>
                <a:cubicBezTo>
                  <a:pt x="577" y="22"/>
                  <a:pt x="577" y="22"/>
                  <a:pt x="577" y="22"/>
                </a:cubicBezTo>
                <a:cubicBezTo>
                  <a:pt x="577" y="10"/>
                  <a:pt x="566" y="0"/>
                  <a:pt x="554" y="0"/>
                </a:cubicBezTo>
                <a:cubicBezTo>
                  <a:pt x="91" y="0"/>
                  <a:pt x="91" y="0"/>
                  <a:pt x="91" y="0"/>
                </a:cubicBezTo>
                <a:cubicBezTo>
                  <a:pt x="79" y="0"/>
                  <a:pt x="68" y="10"/>
                  <a:pt x="68" y="22"/>
                </a:cubicBezTo>
                <a:cubicBezTo>
                  <a:pt x="68" y="90"/>
                  <a:pt x="68" y="90"/>
                  <a:pt x="68" y="90"/>
                </a:cubicBezTo>
                <a:cubicBezTo>
                  <a:pt x="68" y="103"/>
                  <a:pt x="58" y="113"/>
                  <a:pt x="46" y="113"/>
                </a:cubicBezTo>
                <a:cubicBezTo>
                  <a:pt x="23" y="113"/>
                  <a:pt x="23" y="113"/>
                  <a:pt x="23" y="113"/>
                </a:cubicBezTo>
                <a:cubicBezTo>
                  <a:pt x="11" y="113"/>
                  <a:pt x="0" y="123"/>
                  <a:pt x="0" y="136"/>
                </a:cubicBezTo>
                <a:cubicBezTo>
                  <a:pt x="0" y="158"/>
                  <a:pt x="0" y="158"/>
                  <a:pt x="0" y="158"/>
                </a:cubicBezTo>
                <a:cubicBezTo>
                  <a:pt x="645" y="158"/>
                  <a:pt x="645" y="158"/>
                  <a:pt x="645" y="158"/>
                </a:cubicBezTo>
                <a:cubicBezTo>
                  <a:pt x="645" y="136"/>
                  <a:pt x="645" y="136"/>
                  <a:pt x="645" y="136"/>
                </a:cubicBezTo>
                <a:cubicBezTo>
                  <a:pt x="645" y="123"/>
                  <a:pt x="635" y="113"/>
                  <a:pt x="622" y="113"/>
                </a:cubicBezTo>
                <a:close/>
              </a:path>
            </a:pathLst>
          </a:custGeom>
          <a:gradFill rotWithShape="1">
            <a:gsLst>
              <a:gs pos="0">
                <a:srgbClr val="C9C9C9"/>
              </a:gs>
              <a:gs pos="100000">
                <a:srgbClr val="C9C9C9">
                  <a:gamma/>
                  <a:tint val="22353"/>
                  <a:invGamma/>
                </a:srgbClr>
              </a:gs>
            </a:gsLst>
            <a:lin ang="5400000" scaled="1"/>
          </a:gradFill>
          <a:ln w="12700" cmpd="sng">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9" name="Freeform 25"/>
          <p:cNvSpPr>
            <a:spLocks/>
          </p:cNvSpPr>
          <p:nvPr/>
        </p:nvSpPr>
        <p:spPr bwMode="gray">
          <a:xfrm>
            <a:off x="1938338" y="1339850"/>
            <a:ext cx="2047875"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6"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7"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6"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DBDBDB"/>
              </a:gs>
              <a:gs pos="100000">
                <a:srgbClr val="DBDBDB">
                  <a:gamma/>
                  <a:tint val="16078"/>
                  <a:invGamma/>
                </a:srgbClr>
              </a:gs>
            </a:gsLst>
            <a:lin ang="5400000" scaled="1"/>
          </a:gradFill>
          <a:ln w="1270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272408" name="Freeform 24"/>
          <p:cNvSpPr>
            <a:spLocks/>
          </p:cNvSpPr>
          <p:nvPr/>
        </p:nvSpPr>
        <p:spPr bwMode="gray">
          <a:xfrm>
            <a:off x="6804248" y="1340892"/>
            <a:ext cx="2046288" cy="503238"/>
          </a:xfrm>
          <a:custGeom>
            <a:avLst/>
            <a:gdLst/>
            <a:ahLst/>
            <a:cxnLst>
              <a:cxn ang="0">
                <a:pos x="622" y="113"/>
              </a:cxn>
              <a:cxn ang="0">
                <a:pos x="599" y="113"/>
              </a:cxn>
              <a:cxn ang="0">
                <a:pos x="576" y="90"/>
              </a:cxn>
              <a:cxn ang="0">
                <a:pos x="576" y="22"/>
              </a:cxn>
              <a:cxn ang="0">
                <a:pos x="554" y="0"/>
              </a:cxn>
              <a:cxn ang="0">
                <a:pos x="91" y="0"/>
              </a:cxn>
              <a:cxn ang="0">
                <a:pos x="68" y="22"/>
              </a:cxn>
              <a:cxn ang="0">
                <a:pos x="68" y="90"/>
              </a:cxn>
              <a:cxn ang="0">
                <a:pos x="45" y="113"/>
              </a:cxn>
              <a:cxn ang="0">
                <a:pos x="23" y="113"/>
              </a:cxn>
              <a:cxn ang="0">
                <a:pos x="0" y="136"/>
              </a:cxn>
              <a:cxn ang="0">
                <a:pos x="0" y="158"/>
              </a:cxn>
              <a:cxn ang="0">
                <a:pos x="644" y="158"/>
              </a:cxn>
              <a:cxn ang="0">
                <a:pos x="644" y="136"/>
              </a:cxn>
              <a:cxn ang="0">
                <a:pos x="622" y="113"/>
              </a:cxn>
            </a:cxnLst>
            <a:rect l="0" t="0" r="r" b="b"/>
            <a:pathLst>
              <a:path w="644" h="158">
                <a:moveTo>
                  <a:pt x="622" y="113"/>
                </a:moveTo>
                <a:cubicBezTo>
                  <a:pt x="599" y="113"/>
                  <a:pt x="599" y="113"/>
                  <a:pt x="599" y="113"/>
                </a:cubicBezTo>
                <a:cubicBezTo>
                  <a:pt x="586" y="113"/>
                  <a:pt x="576" y="103"/>
                  <a:pt x="576" y="90"/>
                </a:cubicBezTo>
                <a:cubicBezTo>
                  <a:pt x="576" y="22"/>
                  <a:pt x="576" y="22"/>
                  <a:pt x="576" y="22"/>
                </a:cubicBezTo>
                <a:cubicBezTo>
                  <a:pt x="576" y="10"/>
                  <a:pt x="566" y="0"/>
                  <a:pt x="554" y="0"/>
                </a:cubicBezTo>
                <a:cubicBezTo>
                  <a:pt x="91" y="0"/>
                  <a:pt x="91" y="0"/>
                  <a:pt x="91" y="0"/>
                </a:cubicBezTo>
                <a:cubicBezTo>
                  <a:pt x="78" y="0"/>
                  <a:pt x="68" y="10"/>
                  <a:pt x="68" y="22"/>
                </a:cubicBezTo>
                <a:cubicBezTo>
                  <a:pt x="68" y="90"/>
                  <a:pt x="68" y="90"/>
                  <a:pt x="68" y="90"/>
                </a:cubicBezTo>
                <a:cubicBezTo>
                  <a:pt x="68" y="103"/>
                  <a:pt x="58" y="113"/>
                  <a:pt x="45" y="113"/>
                </a:cubicBezTo>
                <a:cubicBezTo>
                  <a:pt x="23" y="113"/>
                  <a:pt x="23" y="113"/>
                  <a:pt x="23" y="113"/>
                </a:cubicBezTo>
                <a:cubicBezTo>
                  <a:pt x="10" y="113"/>
                  <a:pt x="0" y="123"/>
                  <a:pt x="0" y="136"/>
                </a:cubicBezTo>
                <a:cubicBezTo>
                  <a:pt x="0" y="158"/>
                  <a:pt x="0" y="158"/>
                  <a:pt x="0" y="158"/>
                </a:cubicBezTo>
                <a:cubicBezTo>
                  <a:pt x="644" y="158"/>
                  <a:pt x="644" y="158"/>
                  <a:pt x="644" y="158"/>
                </a:cubicBezTo>
                <a:cubicBezTo>
                  <a:pt x="644" y="136"/>
                  <a:pt x="644" y="136"/>
                  <a:pt x="644" y="136"/>
                </a:cubicBezTo>
                <a:cubicBezTo>
                  <a:pt x="644" y="123"/>
                  <a:pt x="634" y="113"/>
                  <a:pt x="622" y="113"/>
                </a:cubicBezTo>
                <a:close/>
              </a:path>
            </a:pathLst>
          </a:custGeom>
          <a:gradFill rotWithShape="1">
            <a:gsLst>
              <a:gs pos="0">
                <a:srgbClr val="126AA0">
                  <a:gamma/>
                  <a:tint val="60784"/>
                  <a:invGamma/>
                </a:srgbClr>
              </a:gs>
              <a:gs pos="100000">
                <a:srgbClr val="126AA0"/>
              </a:gs>
            </a:gsLst>
            <a:lin ang="5400000" scaled="1"/>
          </a:gradFill>
          <a:ln w="12700" cmpd="sng">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63500" h="25400"/>
          </a:sp3d>
        </p:spPr>
        <p:txBody>
          <a:bodyPr/>
          <a:lstStyle/>
          <a:p>
            <a:pPr>
              <a:defRPr/>
            </a:pPr>
            <a:endParaRPr lang="de-DE">
              <a:cs typeface="Arial" pitchFamily="34" charset="0"/>
            </a:endParaRPr>
          </a:p>
        </p:txBody>
      </p:sp>
      <p:sp>
        <p:nvSpPr>
          <p:cNvPr id="52240" name="AutoShape 29" descr="© INSCALE GmbH, 26.05.2010&#10;http://www.presentationload.com/"/>
          <p:cNvSpPr>
            <a:spLocks noChangeArrowheads="1"/>
          </p:cNvSpPr>
          <p:nvPr/>
        </p:nvSpPr>
        <p:spPr bwMode="gray">
          <a:xfrm>
            <a:off x="323850" y="1698625"/>
            <a:ext cx="8509000" cy="4322763"/>
          </a:xfrm>
          <a:prstGeom prst="roundRect">
            <a:avLst>
              <a:gd name="adj" fmla="val 1838"/>
            </a:avLst>
          </a:prstGeom>
          <a:gradFill rotWithShape="1">
            <a:gsLst>
              <a:gs pos="0">
                <a:srgbClr val="DBDBDB"/>
              </a:gs>
              <a:gs pos="100000">
                <a:srgbClr val="F7F7F7"/>
              </a:gs>
            </a:gsLst>
            <a:lin ang="5400000" scaled="1"/>
          </a:gradFill>
          <a:ln w="19050">
            <a:solidFill>
              <a:schemeClr val="accent2"/>
            </a:solidFill>
            <a:round/>
            <a:headEnd/>
            <a:tailEnd/>
          </a:ln>
        </p:spPr>
        <p:txBody>
          <a:bodyPr/>
          <a:lstStyle/>
          <a:p>
            <a:endParaRPr lang="es-ES">
              <a:cs typeface="Arial" charset="0"/>
            </a:endParaRPr>
          </a:p>
        </p:txBody>
      </p:sp>
      <p:sp>
        <p:nvSpPr>
          <p:cNvPr id="272415" name="Rectangle 5" descr="© INSCALE GmbH, 26.05.2010&#10;http://www.presentationload.com/"/>
          <p:cNvSpPr>
            <a:spLocks noChangeArrowheads="1"/>
          </p:cNvSpPr>
          <p:nvPr/>
        </p:nvSpPr>
        <p:spPr bwMode="gray">
          <a:xfrm>
            <a:off x="466725" y="2060575"/>
            <a:ext cx="4610100" cy="3816350"/>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blurRad="127000" dist="38100" dir="2700000" algn="tl" rotWithShape="0">
              <a:prstClr val="black">
                <a:alpha val="40000"/>
              </a:prstClr>
            </a:outerShdw>
          </a:effectLst>
        </p:spPr>
        <p:txBody>
          <a:bodyPr lIns="108000" tIns="108000" rIns="144000" bIns="72000"/>
          <a:lstStyle/>
          <a:p>
            <a:pPr marL="190500" indent="-190500">
              <a:lnSpc>
                <a:spcPct val="95000"/>
              </a:lnSpc>
              <a:spcAft>
                <a:spcPct val="40000"/>
              </a:spcAft>
              <a:buClr>
                <a:srgbClr val="292929"/>
              </a:buClr>
              <a:buFont typeface="Wingdings" pitchFamily="2" charset="2"/>
              <a:buChar char="§"/>
              <a:defRPr/>
            </a:pPr>
            <a:r>
              <a:rPr lang="es-ES" sz="2200" b="1"/>
              <a:t>Variables energéticas, internas o externas, </a:t>
            </a:r>
            <a:r>
              <a:rPr lang="es-ES" sz="2200" b="1">
                <a:cs typeface="Arial" charset="0"/>
              </a:rPr>
              <a:t>que puedan afectar al sistema y/o a las mediciones:</a:t>
            </a:r>
          </a:p>
          <a:p>
            <a:pPr marL="742950" lvl="1" indent="-285750">
              <a:lnSpc>
                <a:spcPct val="95000"/>
              </a:lnSpc>
              <a:spcAft>
                <a:spcPct val="40000"/>
              </a:spcAft>
              <a:buClr>
                <a:srgbClr val="292929"/>
              </a:buClr>
              <a:buFontTx/>
              <a:buChar char="o"/>
              <a:defRPr/>
            </a:pPr>
            <a:r>
              <a:rPr lang="es-ES" sz="2000">
                <a:cs typeface="Arial" charset="0"/>
              </a:rPr>
              <a:t>Nivel de carga de la instalación</a:t>
            </a:r>
          </a:p>
          <a:p>
            <a:pPr marL="742950" lvl="1" indent="-285750">
              <a:lnSpc>
                <a:spcPct val="95000"/>
              </a:lnSpc>
              <a:spcAft>
                <a:spcPct val="40000"/>
              </a:spcAft>
              <a:buClr>
                <a:srgbClr val="292929"/>
              </a:buClr>
              <a:buFontTx/>
              <a:buChar char="o"/>
              <a:defRPr/>
            </a:pPr>
            <a:r>
              <a:rPr lang="es-ES" sz="2000">
                <a:cs typeface="Arial" charset="0"/>
              </a:rPr>
              <a:t>Temperatura ambiente u otros aspectos climáticos</a:t>
            </a:r>
          </a:p>
          <a:p>
            <a:pPr marL="742950" lvl="1" indent="-285750">
              <a:lnSpc>
                <a:spcPct val="95000"/>
              </a:lnSpc>
              <a:spcAft>
                <a:spcPct val="40000"/>
              </a:spcAft>
              <a:buClr>
                <a:srgbClr val="292929"/>
              </a:buClr>
              <a:buFontTx/>
              <a:buChar char="o"/>
              <a:defRPr/>
            </a:pPr>
            <a:r>
              <a:rPr lang="es-ES" sz="2000">
                <a:cs typeface="Arial" charset="0"/>
              </a:rPr>
              <a:t>Tipología y complejidad del proceso productivo</a:t>
            </a:r>
          </a:p>
          <a:p>
            <a:pPr marL="742950" lvl="1" indent="-285750">
              <a:lnSpc>
                <a:spcPct val="95000"/>
              </a:lnSpc>
              <a:spcAft>
                <a:spcPct val="40000"/>
              </a:spcAft>
              <a:buClr>
                <a:srgbClr val="292929"/>
              </a:buClr>
              <a:buFontTx/>
              <a:buChar char="o"/>
              <a:defRPr/>
            </a:pPr>
            <a:r>
              <a:rPr lang="es-ES" sz="2000">
                <a:cs typeface="Arial" charset="0"/>
              </a:rPr>
              <a:t>Nivel de ocupación (edificios)</a:t>
            </a:r>
          </a:p>
          <a:p>
            <a:pPr marL="190500" indent="-190500">
              <a:lnSpc>
                <a:spcPct val="95000"/>
              </a:lnSpc>
              <a:spcAft>
                <a:spcPct val="40000"/>
              </a:spcAft>
              <a:buClr>
                <a:srgbClr val="292929"/>
              </a:buClr>
              <a:defRPr/>
            </a:pPr>
            <a:endParaRPr lang="es-ES" sz="2000">
              <a:cs typeface="Arial" charset="0"/>
            </a:endParaRPr>
          </a:p>
        </p:txBody>
      </p:sp>
      <p:sp>
        <p:nvSpPr>
          <p:cNvPr id="2" name="_ID135682048"/>
          <p:cNvSpPr/>
          <p:nvPr/>
        </p:nvSpPr>
        <p:spPr>
          <a:xfrm>
            <a:off x="0" y="6245225"/>
            <a:ext cx="914400" cy="612775"/>
          </a:xfrm>
          <a:prstGeom prst="flowChartInputOutp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2243" name="Text Box 106" descr="© INSCALE GmbH, 26.05.2010&#10;http://www.presentationload.com/"/>
          <p:cNvSpPr txBox="1">
            <a:spLocks noChangeArrowheads="1"/>
          </p:cNvSpPr>
          <p:nvPr/>
        </p:nvSpPr>
        <p:spPr bwMode="gray">
          <a:xfrm>
            <a:off x="555625" y="1339850"/>
            <a:ext cx="1577975" cy="366713"/>
          </a:xfrm>
          <a:prstGeom prst="rect">
            <a:avLst/>
          </a:prstGeom>
          <a:noFill/>
          <a:ln w="9525">
            <a:noFill/>
            <a:miter lim="800000"/>
            <a:headEnd/>
            <a:tailEnd/>
          </a:ln>
        </p:spPr>
        <p:txBody>
          <a:bodyPr anchor="ctr"/>
          <a:lstStyle/>
          <a:p>
            <a:pPr algn="ctr">
              <a:spcBef>
                <a:spcPct val="50000"/>
              </a:spcBef>
            </a:pPr>
            <a:r>
              <a:rPr lang="de-DE" sz="1600">
                <a:cs typeface="Arial" charset="0"/>
              </a:rPr>
              <a:t>Objetivos</a:t>
            </a:r>
          </a:p>
        </p:txBody>
      </p:sp>
      <p:sp>
        <p:nvSpPr>
          <p:cNvPr id="52244" name="Text Box 107" descr="© INSCALE GmbH, 26.05.2010&#10;http://www.presentationload.com/"/>
          <p:cNvSpPr txBox="1">
            <a:spLocks noChangeArrowheads="1"/>
          </p:cNvSpPr>
          <p:nvPr/>
        </p:nvSpPr>
        <p:spPr bwMode="gray">
          <a:xfrm>
            <a:off x="7019925" y="1341438"/>
            <a:ext cx="1728788" cy="366712"/>
          </a:xfrm>
          <a:prstGeom prst="rect">
            <a:avLst/>
          </a:prstGeom>
          <a:noFill/>
          <a:ln w="9525">
            <a:noFill/>
            <a:miter lim="800000"/>
            <a:headEnd/>
            <a:tailEnd/>
          </a:ln>
        </p:spPr>
        <p:txBody>
          <a:bodyPr anchor="ctr"/>
          <a:lstStyle/>
          <a:p>
            <a:pPr algn="ctr">
              <a:spcBef>
                <a:spcPct val="50000"/>
              </a:spcBef>
            </a:pPr>
            <a:r>
              <a:rPr lang="de-DE" sz="1600" b="1">
                <a:solidFill>
                  <a:schemeClr val="bg1"/>
                </a:solidFill>
                <a:cs typeface="Arial" charset="0"/>
              </a:rPr>
              <a:t>Variables</a:t>
            </a:r>
          </a:p>
        </p:txBody>
      </p:sp>
      <p:sp>
        <p:nvSpPr>
          <p:cNvPr id="52245" name="Text Box 108" descr="© INSCALE GmbH, 26.05.2010&#10;http://www.presentationload.com/"/>
          <p:cNvSpPr txBox="1">
            <a:spLocks noChangeArrowheads="1"/>
          </p:cNvSpPr>
          <p:nvPr/>
        </p:nvSpPr>
        <p:spPr bwMode="gray">
          <a:xfrm>
            <a:off x="3778250" y="133191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Método</a:t>
            </a:r>
          </a:p>
        </p:txBody>
      </p:sp>
      <p:sp>
        <p:nvSpPr>
          <p:cNvPr id="52246" name="Text Box 110" descr="© INSCALE GmbH, 26.05.2010&#10;http://www.presentationload.com/"/>
          <p:cNvSpPr txBox="1">
            <a:spLocks noChangeArrowheads="1"/>
          </p:cNvSpPr>
          <p:nvPr/>
        </p:nvSpPr>
        <p:spPr bwMode="gray">
          <a:xfrm>
            <a:off x="2176463" y="1339850"/>
            <a:ext cx="1577975" cy="366713"/>
          </a:xfrm>
          <a:prstGeom prst="rect">
            <a:avLst/>
          </a:prstGeom>
          <a:noFill/>
          <a:ln w="9525">
            <a:noFill/>
            <a:miter lim="800000"/>
            <a:headEnd/>
            <a:tailEnd/>
          </a:ln>
        </p:spPr>
        <p:txBody>
          <a:bodyPr anchor="ctr"/>
          <a:lstStyle/>
          <a:p>
            <a:pPr algn="ctr">
              <a:spcBef>
                <a:spcPct val="50000"/>
              </a:spcBef>
            </a:pPr>
            <a:r>
              <a:rPr lang="de-DE" sz="1600">
                <a:cs typeface="Arial" charset="0"/>
              </a:rPr>
              <a:t>Identificación</a:t>
            </a:r>
          </a:p>
        </p:txBody>
      </p:sp>
      <p:sp>
        <p:nvSpPr>
          <p:cNvPr id="52247" name="Text Box 109" descr="© INSCALE GmbH, 26.05.2010&#10;http://www.presentationload.com/"/>
          <p:cNvSpPr txBox="1">
            <a:spLocks noChangeArrowheads="1"/>
          </p:cNvSpPr>
          <p:nvPr/>
        </p:nvSpPr>
        <p:spPr bwMode="gray">
          <a:xfrm>
            <a:off x="5395913" y="1331913"/>
            <a:ext cx="1577975" cy="366712"/>
          </a:xfrm>
          <a:prstGeom prst="rect">
            <a:avLst/>
          </a:prstGeom>
          <a:noFill/>
          <a:ln w="9525">
            <a:noFill/>
            <a:miter lim="800000"/>
            <a:headEnd/>
            <a:tailEnd/>
          </a:ln>
        </p:spPr>
        <p:txBody>
          <a:bodyPr anchor="ctr"/>
          <a:lstStyle/>
          <a:p>
            <a:pPr algn="ctr">
              <a:spcBef>
                <a:spcPct val="50000"/>
              </a:spcBef>
            </a:pPr>
            <a:r>
              <a:rPr lang="de-DE" sz="1600">
                <a:cs typeface="Arial" charset="0"/>
              </a:rPr>
              <a:t>Interpretación</a:t>
            </a:r>
          </a:p>
        </p:txBody>
      </p:sp>
      <p:pic>
        <p:nvPicPr>
          <p:cNvPr id="20" name="19 Imagen" descr="597456_54780039.jpg"/>
          <p:cNvPicPr>
            <a:picLocks noChangeAspect="1"/>
          </p:cNvPicPr>
          <p:nvPr/>
        </p:nvPicPr>
        <p:blipFill>
          <a:blip r:embed="rId3" cstate="screen"/>
          <a:stretch>
            <a:fillRect/>
          </a:stretch>
        </p:blipFill>
        <p:spPr>
          <a:xfrm>
            <a:off x="5220072" y="2132980"/>
            <a:ext cx="1979712" cy="1484784"/>
          </a:xfrm>
          <a:prstGeom prst="rect">
            <a:avLst/>
          </a:prstGeom>
          <a:effectLst>
            <a:innerShdw blurRad="63500" dist="50800" dir="10800000">
              <a:prstClr val="black">
                <a:alpha val="50000"/>
              </a:prstClr>
            </a:innerShdw>
            <a:softEdge rad="127000"/>
          </a:effectLst>
        </p:spPr>
      </p:pic>
      <p:pic>
        <p:nvPicPr>
          <p:cNvPr id="26" name="25 Imagen" descr="P3090047.JPG"/>
          <p:cNvPicPr>
            <a:picLocks noChangeAspect="1"/>
          </p:cNvPicPr>
          <p:nvPr/>
        </p:nvPicPr>
        <p:blipFill>
          <a:blip r:embed="rId4" cstate="screen"/>
          <a:stretch>
            <a:fillRect/>
          </a:stretch>
        </p:blipFill>
        <p:spPr>
          <a:xfrm>
            <a:off x="5289863" y="4073960"/>
            <a:ext cx="1734070" cy="1300438"/>
          </a:xfrm>
          <a:prstGeom prst="rect">
            <a:avLst/>
          </a:prstGeom>
          <a:effectLst>
            <a:outerShdw blurRad="50800" dist="38100" dir="18900000" algn="bl" rotWithShape="0">
              <a:prstClr val="black">
                <a:alpha val="40000"/>
              </a:prstClr>
            </a:outerShdw>
            <a:reflection blurRad="6350" stA="50000" endA="275" endPos="40000" dist="101600" dir="5400000" sy="-100000" algn="bl" rotWithShape="0"/>
            <a:softEdge rad="127000"/>
          </a:effectLst>
        </p:spPr>
      </p:pic>
      <p:pic>
        <p:nvPicPr>
          <p:cNvPr id="28" name="27 Imagen" descr="39032.JPG"/>
          <p:cNvPicPr>
            <a:picLocks noChangeAspect="1"/>
          </p:cNvPicPr>
          <p:nvPr/>
        </p:nvPicPr>
        <p:blipFill>
          <a:blip r:embed="rId5" cstate="screen"/>
          <a:stretch>
            <a:fillRect/>
          </a:stretch>
        </p:blipFill>
        <p:spPr>
          <a:xfrm>
            <a:off x="7020272" y="4094634"/>
            <a:ext cx="1691008" cy="1278582"/>
          </a:xfrm>
          <a:prstGeom prst="rect">
            <a:avLst/>
          </a:prstGeom>
          <a:effectLst>
            <a:outerShdw blurRad="50800" dist="38100" algn="l" rotWithShape="0">
              <a:prstClr val="black">
                <a:alpha val="40000"/>
              </a:prstClr>
            </a:outerShdw>
            <a:reflection blurRad="6350" stA="50000" endA="275" endPos="40000" dist="101600" dir="5400000" sy="-100000" algn="bl" rotWithShape="0"/>
            <a:softEdge rad="127000"/>
          </a:effectLst>
        </p:spPr>
      </p:pic>
      <p:pic>
        <p:nvPicPr>
          <p:cNvPr id="29" name="28 Imagen" descr="BXP25512s.jpg"/>
          <p:cNvPicPr>
            <a:picLocks noChangeAspect="1"/>
          </p:cNvPicPr>
          <p:nvPr/>
        </p:nvPicPr>
        <p:blipFill>
          <a:blip r:embed="rId6" cstate="screen"/>
          <a:stretch>
            <a:fillRect/>
          </a:stretch>
        </p:blipFill>
        <p:spPr>
          <a:xfrm>
            <a:off x="7236296" y="1916956"/>
            <a:ext cx="1368152" cy="1659536"/>
          </a:xfrm>
          <a:prstGeom prst="rect">
            <a:avLst/>
          </a:prstGeom>
          <a:effectLst>
            <a:outerShdw blurRad="50800" dist="38100" algn="l" rotWithShape="0">
              <a:prstClr val="black">
                <a:alpha val="40000"/>
              </a:prstClr>
            </a:outerShdw>
            <a:softEdge rad="127000"/>
          </a:effectLst>
        </p:spPr>
      </p:pic>
      <p:sp>
        <p:nvSpPr>
          <p:cNvPr id="21" name="CuadroTexto 20"/>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245769070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6 Rectángulo"/>
          <p:cNvSpPr>
            <a:spLocks noChangeArrowheads="1"/>
          </p:cNvSpPr>
          <p:nvPr/>
        </p:nvSpPr>
        <p:spPr bwMode="auto">
          <a:xfrm>
            <a:off x="371061" y="773586"/>
            <a:ext cx="2688052" cy="1384995"/>
          </a:xfrm>
          <a:prstGeom prst="rect">
            <a:avLst/>
          </a:prstGeom>
          <a:noFill/>
          <a:ln w="9525">
            <a:noFill/>
            <a:miter lim="800000"/>
            <a:headEnd/>
            <a:tailEnd/>
          </a:ln>
        </p:spPr>
        <p:txBody>
          <a:bodyPr wrap="square">
            <a:spAutoFit/>
          </a:bodyPr>
          <a:lstStyle/>
          <a:p>
            <a:pPr algn="ctr"/>
            <a:r>
              <a:rPr lang="es-ES" sz="2800" b="1" dirty="0">
                <a:solidFill>
                  <a:srgbClr val="950028"/>
                </a:solidFill>
              </a:rPr>
              <a:t>Medida como Necesidad Esencial</a:t>
            </a:r>
            <a:endParaRPr lang="es-ES" sz="2400" b="1" noProof="1">
              <a:solidFill>
                <a:srgbClr val="950028"/>
              </a:solidFill>
            </a:endParaRPr>
          </a:p>
        </p:txBody>
      </p:sp>
      <p:pic>
        <p:nvPicPr>
          <p:cNvPr id="60418" name="3 Diagrama"/>
          <p:cNvPicPr>
            <a:picLocks noChangeArrowheads="1"/>
          </p:cNvPicPr>
          <p:nvPr/>
        </p:nvPicPr>
        <p:blipFill>
          <a:blip r:embed="rId3"/>
          <a:srcRect/>
          <a:stretch>
            <a:fillRect/>
          </a:stretch>
        </p:blipFill>
        <p:spPr bwMode="auto">
          <a:xfrm>
            <a:off x="34925" y="549275"/>
            <a:ext cx="6553200" cy="6119813"/>
          </a:xfrm>
          <a:prstGeom prst="rect">
            <a:avLst/>
          </a:prstGeom>
          <a:noFill/>
          <a:ln w="9525">
            <a:noFill/>
            <a:miter lim="800000"/>
            <a:headEnd/>
            <a:tailEnd/>
          </a:ln>
        </p:spPr>
      </p:pic>
      <p:sp>
        <p:nvSpPr>
          <p:cNvPr id="60419" name="6 Rectángulo"/>
          <p:cNvSpPr>
            <a:spLocks noChangeArrowheads="1"/>
          </p:cNvSpPr>
          <p:nvPr/>
        </p:nvSpPr>
        <p:spPr bwMode="auto">
          <a:xfrm>
            <a:off x="538163" y="2708275"/>
            <a:ext cx="2520950" cy="1431925"/>
          </a:xfrm>
          <a:prstGeom prst="rect">
            <a:avLst/>
          </a:prstGeom>
          <a:noFill/>
          <a:ln w="9525">
            <a:noFill/>
            <a:miter lim="800000"/>
            <a:headEnd/>
            <a:tailEnd/>
          </a:ln>
        </p:spPr>
        <p:txBody>
          <a:bodyPr>
            <a:spAutoFit/>
          </a:bodyPr>
          <a:lstStyle/>
          <a:p>
            <a:pPr algn="ctr"/>
            <a:r>
              <a:rPr lang="es-ES" sz="4400" b="1">
                <a:solidFill>
                  <a:schemeClr val="bg1"/>
                </a:solidFill>
              </a:rPr>
              <a:t>¿QUÉ MEDIR?</a:t>
            </a:r>
            <a:endParaRPr lang="es-ES" sz="4400" b="1" noProof="1">
              <a:solidFill>
                <a:schemeClr val="bg1"/>
              </a:solidFill>
            </a:endParaRPr>
          </a:p>
        </p:txBody>
      </p:sp>
      <p:pic>
        <p:nvPicPr>
          <p:cNvPr id="60420" name="Picture 10"/>
          <p:cNvPicPr>
            <a:picLocks noChangeAspect="1" noChangeArrowheads="1"/>
          </p:cNvPicPr>
          <p:nvPr/>
        </p:nvPicPr>
        <p:blipFill>
          <a:blip r:embed="rId4"/>
          <a:srcRect/>
          <a:stretch>
            <a:fillRect/>
          </a:stretch>
        </p:blipFill>
        <p:spPr bwMode="auto">
          <a:xfrm>
            <a:off x="5006975" y="2852738"/>
            <a:ext cx="904875" cy="1439862"/>
          </a:xfrm>
          <a:prstGeom prst="rect">
            <a:avLst/>
          </a:prstGeom>
          <a:noFill/>
          <a:ln w="9525">
            <a:noFill/>
            <a:miter lim="800000"/>
            <a:headEnd/>
            <a:tailEnd/>
          </a:ln>
        </p:spPr>
      </p:pic>
      <p:pic>
        <p:nvPicPr>
          <p:cNvPr id="60421" name="Picture 4"/>
          <p:cNvPicPr>
            <a:picLocks noChangeAspect="1" noChangeArrowheads="1"/>
          </p:cNvPicPr>
          <p:nvPr/>
        </p:nvPicPr>
        <p:blipFill>
          <a:blip r:embed="rId5"/>
          <a:srcRect l="75250" t="41721" r="4048" b="27814"/>
          <a:stretch>
            <a:fillRect/>
          </a:stretch>
        </p:blipFill>
        <p:spPr bwMode="auto">
          <a:xfrm>
            <a:off x="4211638" y="5014913"/>
            <a:ext cx="1079500" cy="1366837"/>
          </a:xfrm>
          <a:prstGeom prst="rect">
            <a:avLst/>
          </a:prstGeom>
          <a:noFill/>
          <a:ln w="9525">
            <a:noFill/>
            <a:miter lim="800000"/>
            <a:headEnd/>
            <a:tailEnd/>
          </a:ln>
        </p:spPr>
      </p:pic>
      <p:pic>
        <p:nvPicPr>
          <p:cNvPr id="39938" name="Picture 2"/>
          <p:cNvPicPr>
            <a:picLocks noChangeAspect="1" noChangeArrowheads="1"/>
          </p:cNvPicPr>
          <p:nvPr/>
        </p:nvPicPr>
        <p:blipFill>
          <a:blip r:embed="rId6"/>
          <a:srcRect t="17494" r="1341" b="5844"/>
          <a:stretch>
            <a:fillRect/>
          </a:stretch>
        </p:blipFill>
        <p:spPr bwMode="auto">
          <a:xfrm>
            <a:off x="3924300" y="1006475"/>
            <a:ext cx="1655763" cy="766763"/>
          </a:xfrm>
          <a:prstGeom prst="rect">
            <a:avLst/>
          </a:prstGeom>
          <a:noFill/>
          <a:ln w="19050">
            <a:solidFill>
              <a:srgbClr val="AF0000"/>
            </a:solidFill>
            <a:miter lim="800000"/>
            <a:headEnd/>
            <a:tailEnd/>
          </a:ln>
          <a:effectLst>
            <a:outerShdw sx="102000" sy="102000" algn="ctr" rotWithShape="0">
              <a:srgbClr val="000000">
                <a:alpha val="39999"/>
              </a:srgbClr>
            </a:outerShdw>
          </a:effectLst>
        </p:spPr>
      </p:pic>
      <p:sp>
        <p:nvSpPr>
          <p:cNvPr id="7" name="Rectangle 5"/>
          <p:cNvSpPr>
            <a:spLocks noChangeArrowheads="1"/>
          </p:cNvSpPr>
          <p:nvPr/>
        </p:nvSpPr>
        <p:spPr bwMode="gray">
          <a:xfrm>
            <a:off x="5911850" y="612637"/>
            <a:ext cx="3052763" cy="1716069"/>
          </a:xfrm>
          <a:prstGeom prst="rect">
            <a:avLst/>
          </a:prstGeom>
          <a:gradFill rotWithShape="1">
            <a:gsLst>
              <a:gs pos="0">
                <a:srgbClr val="CCFFFF"/>
              </a:gs>
              <a:gs pos="100000">
                <a:srgbClr val="FFFFFF"/>
              </a:gs>
            </a:gsLst>
            <a:lin ang="5400000" scaled="1"/>
          </a:gradFill>
          <a:ln w="12700" algn="ctr">
            <a:solidFill>
              <a:srgbClr val="E2E2F6"/>
            </a:solidFill>
            <a:miter lim="800000"/>
            <a:headEnd/>
            <a:tailEnd/>
          </a:ln>
          <a:effectLst>
            <a:outerShdw dist="38100" dir="2700000" algn="tl" rotWithShape="0">
              <a:srgbClr val="000000">
                <a:alpha val="39998"/>
              </a:srgbClr>
            </a:outerShdw>
          </a:effectLst>
        </p:spPr>
        <p:txBody>
          <a:bodyPr lIns="108000" tIns="108000" rIns="108000" bIns="72000"/>
          <a:lstStyle/>
          <a:p>
            <a:pPr algn="ctr">
              <a:spcAft>
                <a:spcPts val="600"/>
              </a:spcAft>
              <a:buClr>
                <a:schemeClr val="tx1"/>
              </a:buClr>
              <a:buFont typeface="Arial" charset="0"/>
              <a:buNone/>
              <a:defRPr/>
            </a:pPr>
            <a:r>
              <a:rPr lang="es-ES_tradnl" sz="2000" b="1" dirty="0">
                <a:solidFill>
                  <a:srgbClr val="990000"/>
                </a:solidFill>
                <a:cs typeface="Arial" charset="0"/>
              </a:rPr>
              <a:t>Parámetros Eléctricos Básicos</a:t>
            </a:r>
          </a:p>
          <a:p>
            <a:pPr algn="ctr">
              <a:spcAft>
                <a:spcPts val="600"/>
              </a:spcAft>
              <a:buClr>
                <a:schemeClr val="tx1"/>
              </a:buClr>
              <a:buFont typeface="Arial" charset="0"/>
              <a:buNone/>
              <a:defRPr/>
            </a:pPr>
            <a:r>
              <a:rPr lang="es-ES_tradnl" sz="1800" b="1" dirty="0">
                <a:cs typeface="Arial" charset="0"/>
              </a:rPr>
              <a:t>V, A, kW, </a:t>
            </a:r>
            <a:r>
              <a:rPr lang="es-ES_tradnl" sz="1800" b="1" dirty="0" err="1">
                <a:cs typeface="Arial" charset="0"/>
              </a:rPr>
              <a:t>kW.h</a:t>
            </a:r>
            <a:r>
              <a:rPr lang="es-ES_tradnl" sz="1800" b="1" dirty="0">
                <a:cs typeface="Arial" charset="0"/>
              </a:rPr>
              <a:t>, </a:t>
            </a:r>
            <a:r>
              <a:rPr lang="es-ES_tradnl" sz="1800" b="1" dirty="0" err="1">
                <a:cs typeface="Arial" charset="0"/>
              </a:rPr>
              <a:t>kvarL.h</a:t>
            </a:r>
            <a:r>
              <a:rPr lang="es-ES_tradnl" sz="1800" b="1" dirty="0">
                <a:cs typeface="Arial" charset="0"/>
              </a:rPr>
              <a:t>, </a:t>
            </a:r>
            <a:r>
              <a:rPr lang="es-ES_tradnl" sz="1800" b="1" dirty="0" err="1">
                <a:cs typeface="Arial" charset="0"/>
              </a:rPr>
              <a:t>f.p</a:t>
            </a:r>
            <a:r>
              <a:rPr lang="es-ES_tradnl" sz="1800" b="1" dirty="0">
                <a:cs typeface="Arial" charset="0"/>
              </a:rPr>
              <a:t>., THD,…</a:t>
            </a:r>
          </a:p>
        </p:txBody>
      </p:sp>
      <p:sp>
        <p:nvSpPr>
          <p:cNvPr id="2" name="Rectangle 5"/>
          <p:cNvSpPr>
            <a:spLocks noChangeArrowheads="1"/>
          </p:cNvSpPr>
          <p:nvPr/>
        </p:nvSpPr>
        <p:spPr bwMode="gray">
          <a:xfrm>
            <a:off x="6586538" y="2995613"/>
            <a:ext cx="2449512" cy="1154112"/>
          </a:xfrm>
          <a:prstGeom prst="rect">
            <a:avLst/>
          </a:prstGeom>
          <a:gradFill rotWithShape="1">
            <a:gsLst>
              <a:gs pos="0">
                <a:srgbClr val="CCFFFF"/>
              </a:gs>
              <a:gs pos="100000">
                <a:srgbClr val="FFFFFF"/>
              </a:gs>
            </a:gsLst>
            <a:lin ang="5400000" scaled="1"/>
          </a:gradFill>
          <a:ln w="12700" algn="ctr">
            <a:solidFill>
              <a:srgbClr val="E2E2F6"/>
            </a:solidFill>
            <a:miter lim="800000"/>
            <a:headEnd/>
            <a:tailEnd/>
          </a:ln>
          <a:effectLst>
            <a:outerShdw dist="38100" dir="2700000" algn="tl" rotWithShape="0">
              <a:srgbClr val="000000">
                <a:alpha val="39998"/>
              </a:srgbClr>
            </a:outerShdw>
          </a:effectLst>
        </p:spPr>
        <p:txBody>
          <a:bodyPr lIns="108000" tIns="108000" rIns="108000" bIns="72000"/>
          <a:lstStyle/>
          <a:p>
            <a:pPr algn="ctr">
              <a:spcAft>
                <a:spcPts val="600"/>
              </a:spcAft>
              <a:buClr>
                <a:schemeClr val="tx1"/>
              </a:buClr>
              <a:buFont typeface="Arial" charset="0"/>
              <a:buNone/>
              <a:defRPr/>
            </a:pPr>
            <a:r>
              <a:rPr lang="es-ES_tradnl" sz="2000" b="1" dirty="0">
                <a:cs typeface="Arial" charset="0"/>
              </a:rPr>
              <a:t>Energía y Máxima demanda </a:t>
            </a:r>
            <a:r>
              <a:rPr lang="es-ES_tradnl" b="1" dirty="0">
                <a:cs typeface="Arial" charset="0"/>
              </a:rPr>
              <a:t>(base intermedia punta)</a:t>
            </a:r>
            <a:endParaRPr lang="es-ES_tradnl" sz="1800" b="1" dirty="0">
              <a:cs typeface="Arial" charset="0"/>
            </a:endParaRPr>
          </a:p>
        </p:txBody>
      </p:sp>
      <p:sp>
        <p:nvSpPr>
          <p:cNvPr id="3" name="Rectangle 5"/>
          <p:cNvSpPr>
            <a:spLocks noChangeArrowheads="1"/>
          </p:cNvSpPr>
          <p:nvPr/>
        </p:nvSpPr>
        <p:spPr bwMode="gray">
          <a:xfrm>
            <a:off x="6010275" y="5013325"/>
            <a:ext cx="2809875" cy="1154113"/>
          </a:xfrm>
          <a:prstGeom prst="rect">
            <a:avLst/>
          </a:prstGeom>
          <a:gradFill rotWithShape="1">
            <a:gsLst>
              <a:gs pos="0">
                <a:srgbClr val="CCFFFF"/>
              </a:gs>
              <a:gs pos="100000">
                <a:srgbClr val="FFFFFF"/>
              </a:gs>
            </a:gsLst>
            <a:lin ang="5400000" scaled="1"/>
          </a:gradFill>
          <a:ln w="12700" algn="ctr">
            <a:solidFill>
              <a:srgbClr val="E2E2F6"/>
            </a:solidFill>
            <a:miter lim="800000"/>
            <a:headEnd/>
            <a:tailEnd/>
          </a:ln>
          <a:effectLst>
            <a:outerShdw dist="38100" dir="2700000" algn="tl" rotWithShape="0">
              <a:srgbClr val="000000">
                <a:alpha val="39998"/>
              </a:srgbClr>
            </a:outerShdw>
          </a:effectLst>
        </p:spPr>
        <p:txBody>
          <a:bodyPr lIns="108000" tIns="108000" rIns="108000" bIns="72000"/>
          <a:lstStyle/>
          <a:p>
            <a:pPr algn="ctr">
              <a:spcAft>
                <a:spcPts val="600"/>
              </a:spcAft>
              <a:buClr>
                <a:schemeClr val="tx1"/>
              </a:buClr>
              <a:buFont typeface="Arial" charset="0"/>
              <a:buNone/>
              <a:defRPr/>
            </a:pPr>
            <a:r>
              <a:rPr lang="es-ES_tradnl" sz="2000" b="1" dirty="0">
                <a:solidFill>
                  <a:srgbClr val="990000"/>
                </a:solidFill>
                <a:cs typeface="Arial" charset="0"/>
              </a:rPr>
              <a:t>Control Continuo de la Compensación de Energía Reactiva</a:t>
            </a:r>
            <a:endParaRPr lang="es-ES_tradnl" sz="1800" b="1" dirty="0">
              <a:cs typeface="Arial" charset="0"/>
            </a:endParaRPr>
          </a:p>
        </p:txBody>
      </p:sp>
      <p:pic>
        <p:nvPicPr>
          <p:cNvPr id="4" name="Imagen 3" descr="recibo-cfe.....abusivos.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1388" y="2830357"/>
            <a:ext cx="1312166" cy="1484623"/>
          </a:xfrm>
          <a:prstGeom prst="rect">
            <a:avLst/>
          </a:prstGeom>
        </p:spPr>
      </p:pic>
      <p:pic>
        <p:nvPicPr>
          <p:cNvPr id="12" name="Imagen 11" descr="recibo-cfe.....abusivos.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5305" y="4956019"/>
            <a:ext cx="1312166" cy="1484623"/>
          </a:xfrm>
          <a:prstGeom prst="rect">
            <a:avLst/>
          </a:prstGeom>
        </p:spPr>
      </p:pic>
      <p:sp>
        <p:nvSpPr>
          <p:cNvPr id="14" name="CuadroTexto 13"/>
          <p:cNvSpPr txBox="1"/>
          <p:nvPr/>
        </p:nvSpPr>
        <p:spPr>
          <a:xfrm>
            <a:off x="4797287" y="13884"/>
            <a:ext cx="4346713" cy="461665"/>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p:txBody>
      </p:sp>
    </p:spTree>
    <p:extLst>
      <p:ext uri="{BB962C8B-B14F-4D97-AF65-F5344CB8AC3E}">
        <p14:creationId xmlns:p14="http://schemas.microsoft.com/office/powerpoint/2010/main" val="3414459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nalizadores de redes : Serie CVM-C10"/>
          <p:cNvPicPr>
            <a:picLocks noChangeAspect="1"/>
          </p:cNvPicPr>
          <p:nvPr/>
        </p:nvPicPr>
        <p:blipFill>
          <a:blip r:embed="rId2">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108087" y="1138444"/>
            <a:ext cx="2381250" cy="2381250"/>
          </a:xfrm>
          <a:prstGeom prst="rect">
            <a:avLst/>
          </a:prstGeom>
        </p:spPr>
      </p:pic>
      <p:sp>
        <p:nvSpPr>
          <p:cNvPr id="4" name="Rectángulo 3"/>
          <p:cNvSpPr/>
          <p:nvPr/>
        </p:nvSpPr>
        <p:spPr>
          <a:xfrm>
            <a:off x="2445026" y="1584934"/>
            <a:ext cx="6698974" cy="1754326"/>
          </a:xfrm>
          <a:prstGeom prst="rect">
            <a:avLst/>
          </a:prstGeom>
        </p:spPr>
        <p:txBody>
          <a:bodyPr wrap="square">
            <a:spAutoFit/>
          </a:bodyPr>
          <a:lstStyle/>
          <a:p>
            <a:r>
              <a:rPr lang="es-MX" dirty="0"/>
              <a:t>El </a:t>
            </a:r>
            <a:r>
              <a:rPr lang="es-MX" b="1" dirty="0"/>
              <a:t>CVM-C10</a:t>
            </a:r>
            <a:r>
              <a:rPr lang="es-MX" dirty="0"/>
              <a:t> es un </a:t>
            </a:r>
            <a:r>
              <a:rPr lang="es-MX" b="1" dirty="0"/>
              <a:t>analizador de redes</a:t>
            </a:r>
            <a:r>
              <a:rPr lang="es-MX" dirty="0"/>
              <a:t> para panel en 96x96 mm con registro de energías compacto y con medida en 4 cuadrantes (Consumo y Generación). Adecuado para instalaciones de Media y Baja Tensión, tanto en circuitos trifásicos a 3 o 4 hilos, 2 fases con o sin neutro, conexiones ARON o sistemas monofásicos.</a:t>
            </a:r>
          </a:p>
          <a:p>
            <a:endParaRPr lang="es-MX" dirty="0"/>
          </a:p>
        </p:txBody>
      </p:sp>
      <p:sp>
        <p:nvSpPr>
          <p:cNvPr id="5" name="Rectángulo 4"/>
          <p:cNvSpPr/>
          <p:nvPr/>
        </p:nvSpPr>
        <p:spPr>
          <a:xfrm>
            <a:off x="450574" y="3441680"/>
            <a:ext cx="8388626" cy="3416320"/>
          </a:xfrm>
          <a:prstGeom prst="rect">
            <a:avLst/>
          </a:prstGeom>
        </p:spPr>
        <p:txBody>
          <a:bodyPr wrap="square">
            <a:spAutoFit/>
          </a:bodyPr>
          <a:lstStyle/>
          <a:p>
            <a:r>
              <a:rPr lang="es-MX" dirty="0"/>
              <a:t>Características de visualización e interfaz:</a:t>
            </a:r>
          </a:p>
          <a:p>
            <a:pPr>
              <a:buFont typeface="Arial" panose="020B0604020202020204" pitchFamily="34" charset="0"/>
              <a:buChar char="•"/>
            </a:pPr>
            <a:r>
              <a:rPr lang="es-MX" dirty="0"/>
              <a:t>Visualización rápida y simple usando un solo botón</a:t>
            </a:r>
          </a:p>
          <a:p>
            <a:pPr>
              <a:buFont typeface="Arial" panose="020B0604020202020204" pitchFamily="34" charset="0"/>
              <a:buChar char="•"/>
            </a:pPr>
            <a:r>
              <a:rPr lang="es-MX" dirty="0"/>
              <a:t>Teclado capacitivo de tres teclas</a:t>
            </a:r>
          </a:p>
          <a:p>
            <a:pPr>
              <a:buFont typeface="Arial" panose="020B0604020202020204" pitchFamily="34" charset="0"/>
              <a:buChar char="•"/>
            </a:pPr>
            <a:r>
              <a:rPr lang="es-MX" dirty="0"/>
              <a:t>Pantalla LCD retro-iluminada de alto contraste</a:t>
            </a:r>
          </a:p>
          <a:p>
            <a:endParaRPr lang="es-MX" dirty="0"/>
          </a:p>
          <a:p>
            <a:r>
              <a:rPr lang="es-MX" dirty="0"/>
              <a:t>Otras características:</a:t>
            </a:r>
          </a:p>
          <a:p>
            <a:pPr>
              <a:buFont typeface="Arial" panose="020B0604020202020204" pitchFamily="34" charset="0"/>
              <a:buChar char="•"/>
            </a:pPr>
            <a:r>
              <a:rPr lang="es-MX" dirty="0"/>
              <a:t>Comunicaciones de serie RS-485 </a:t>
            </a:r>
            <a:r>
              <a:rPr lang="es-MX" dirty="0" err="1"/>
              <a:t>Modbus</a:t>
            </a:r>
            <a:endParaRPr lang="es-MX" dirty="0"/>
          </a:p>
          <a:p>
            <a:pPr>
              <a:buFont typeface="Arial" panose="020B0604020202020204" pitchFamily="34" charset="0"/>
              <a:buChar char="•"/>
            </a:pPr>
            <a:r>
              <a:rPr lang="es-MX" dirty="0"/>
              <a:t>2 salidas a transistor configurables para impulsos o alarmas</a:t>
            </a:r>
          </a:p>
          <a:p>
            <a:pPr>
              <a:buFont typeface="Arial" panose="020B0604020202020204" pitchFamily="34" charset="0"/>
              <a:buChar char="•"/>
            </a:pPr>
            <a:r>
              <a:rPr lang="es-MX" dirty="0"/>
              <a:t>2 salidas a relé configurables como alarmas</a:t>
            </a:r>
          </a:p>
          <a:p>
            <a:pPr>
              <a:buFont typeface="Arial" panose="020B0604020202020204" pitchFamily="34" charset="0"/>
              <a:buChar char="•"/>
            </a:pPr>
            <a:r>
              <a:rPr lang="es-MX" dirty="0"/>
              <a:t>2 entradas digitales para detección de estados lógicos</a:t>
            </a:r>
          </a:p>
          <a:p>
            <a:pPr>
              <a:buFont typeface="Arial" panose="020B0604020202020204" pitchFamily="34" charset="0"/>
              <a:buChar char="•"/>
            </a:pPr>
            <a:r>
              <a:rPr lang="es-MX" dirty="0"/>
              <a:t>Permite selección de tarifas mediante comunicaciones</a:t>
            </a:r>
          </a:p>
          <a:p>
            <a:pPr>
              <a:buFont typeface="Arial" panose="020B0604020202020204" pitchFamily="34" charset="0"/>
              <a:buChar char="•"/>
            </a:pPr>
            <a:r>
              <a:rPr lang="es-MX" dirty="0"/>
              <a:t>Precisión Clase 0.5 en tensión, corriente y potencia; 1 en energía</a:t>
            </a:r>
          </a:p>
        </p:txBody>
      </p:sp>
      <p:sp>
        <p:nvSpPr>
          <p:cNvPr id="6" name="CuadroTexto 5"/>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Unidades de medida</a:t>
            </a:r>
          </a:p>
          <a:p>
            <a:r>
              <a:rPr lang="es-MX" sz="2400" i="1" dirty="0">
                <a:solidFill>
                  <a:schemeClr val="tx1">
                    <a:lumMod val="65000"/>
                    <a:lumOff val="35000"/>
                  </a:schemeClr>
                </a:solidFill>
              </a:rPr>
              <a:t>CVM – C10</a:t>
            </a:r>
          </a:p>
        </p:txBody>
      </p:sp>
      <p:sp>
        <p:nvSpPr>
          <p:cNvPr id="3" name="CuadroTexto 2"/>
          <p:cNvSpPr txBox="1"/>
          <p:nvPr/>
        </p:nvSpPr>
        <p:spPr>
          <a:xfrm rot="19368055">
            <a:off x="6772778" y="3340648"/>
            <a:ext cx="1815548" cy="1477328"/>
          </a:xfrm>
          <a:prstGeom prst="rect">
            <a:avLst/>
          </a:prstGeom>
          <a:noFill/>
        </p:spPr>
        <p:txBody>
          <a:bodyPr wrap="square" rtlCol="0">
            <a:spAutoFit/>
          </a:bodyPr>
          <a:lstStyle/>
          <a:p>
            <a:pPr marL="285750" indent="-285750">
              <a:buFont typeface="Arial" panose="020B0604020202020204" pitchFamily="34" charset="0"/>
              <a:buChar char="•"/>
            </a:pPr>
            <a:r>
              <a:rPr lang="es-MX" dirty="0">
                <a:solidFill>
                  <a:schemeClr val="tx1">
                    <a:lumMod val="50000"/>
                    <a:lumOff val="50000"/>
                  </a:schemeClr>
                </a:solidFill>
              </a:rPr>
              <a:t>Medidor</a:t>
            </a:r>
          </a:p>
          <a:p>
            <a:pPr marL="285750" indent="-285750">
              <a:buFont typeface="Arial" panose="020B0604020202020204" pitchFamily="34" charset="0"/>
              <a:buChar char="•"/>
            </a:pPr>
            <a:r>
              <a:rPr lang="es-MX" dirty="0" err="1">
                <a:solidFill>
                  <a:schemeClr val="tx1">
                    <a:lumMod val="50000"/>
                    <a:lumOff val="50000"/>
                  </a:schemeClr>
                </a:solidFill>
              </a:rPr>
              <a:t>Kwhorímetro</a:t>
            </a:r>
            <a:endParaRPr lang="es-MX" dirty="0">
              <a:solidFill>
                <a:schemeClr val="tx1">
                  <a:lumMod val="50000"/>
                  <a:lumOff val="50000"/>
                </a:schemeClr>
              </a:solidFill>
            </a:endParaRPr>
          </a:p>
          <a:p>
            <a:pPr marL="285750" indent="-285750">
              <a:buFont typeface="Arial" panose="020B0604020202020204" pitchFamily="34" charset="0"/>
              <a:buChar char="•"/>
            </a:pPr>
            <a:r>
              <a:rPr lang="es-MX" dirty="0">
                <a:solidFill>
                  <a:schemeClr val="tx1">
                    <a:lumMod val="50000"/>
                    <a:lumOff val="50000"/>
                  </a:schemeClr>
                </a:solidFill>
              </a:rPr>
              <a:t>Analizador de redes</a:t>
            </a:r>
          </a:p>
          <a:p>
            <a:pPr marL="285750" indent="-285750">
              <a:buFont typeface="Arial" panose="020B0604020202020204" pitchFamily="34" charset="0"/>
              <a:buChar char="•"/>
            </a:pPr>
            <a:r>
              <a:rPr lang="es-MX" dirty="0">
                <a:solidFill>
                  <a:schemeClr val="tx1">
                    <a:lumMod val="50000"/>
                    <a:lumOff val="50000"/>
                  </a:schemeClr>
                </a:solidFill>
              </a:rPr>
              <a:t>Un “</a:t>
            </a:r>
            <a:r>
              <a:rPr lang="es-MX" dirty="0" err="1">
                <a:solidFill>
                  <a:schemeClr val="tx1">
                    <a:lumMod val="50000"/>
                    <a:lumOff val="50000"/>
                  </a:schemeClr>
                </a:solidFill>
              </a:rPr>
              <a:t>circutor</a:t>
            </a:r>
            <a:r>
              <a:rPr lang="es-MX" dirty="0">
                <a:solidFill>
                  <a:schemeClr val="tx1">
                    <a:lumMod val="50000"/>
                    <a:lumOff val="50000"/>
                  </a:schemeClr>
                </a:solidFill>
              </a:rPr>
              <a:t>”</a:t>
            </a:r>
          </a:p>
        </p:txBody>
      </p:sp>
    </p:spTree>
    <p:extLst>
      <p:ext uri="{BB962C8B-B14F-4D97-AF65-F5344CB8AC3E}">
        <p14:creationId xmlns:p14="http://schemas.microsoft.com/office/powerpoint/2010/main" val="1081192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121" y="1815847"/>
            <a:ext cx="4563112" cy="4582164"/>
          </a:xfrm>
          <a:prstGeom prst="rect">
            <a:avLst/>
          </a:prstGeom>
          <a:ln>
            <a:noFill/>
          </a:ln>
          <a:effectLst>
            <a:softEdge rad="112500"/>
          </a:effectLst>
        </p:spPr>
      </p:pic>
      <p:pic>
        <p:nvPicPr>
          <p:cNvPr id="4" name="Imagen 3" descr="Analizadores de redes : Serie CVM-C10"/>
          <p:cNvPicPr>
            <a:picLocks noChangeAspect="1"/>
          </p:cNvPicPr>
          <p:nvPr/>
        </p:nvPicPr>
        <p:blipFill>
          <a:blip r:embed="rId3">
            <a:extLst>
              <a:ext uri="{BEBA8EAE-BF5A-486C-A8C5-ECC9F3942E4B}">
                <a14:imgProps xmlns:a14="http://schemas.microsoft.com/office/drawing/2010/main">
                  <a14:imgLayer r:embed="rId4">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108087" y="1138444"/>
            <a:ext cx="2381250" cy="2381250"/>
          </a:xfrm>
          <a:prstGeom prst="rect">
            <a:avLst/>
          </a:prstGeom>
          <a:ln>
            <a:noFill/>
          </a:ln>
          <a:effectLst>
            <a:outerShdw blurRad="190500" algn="tl" rotWithShape="0">
              <a:srgbClr val="000000">
                <a:alpha val="70000"/>
              </a:srgbClr>
            </a:outerShdw>
          </a:effectLst>
        </p:spPr>
      </p:pic>
      <p:sp>
        <p:nvSpPr>
          <p:cNvPr id="5" name="CuadroTexto 4"/>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Unidades de medida</a:t>
            </a:r>
          </a:p>
          <a:p>
            <a:r>
              <a:rPr lang="es-MX" sz="2400" i="1" dirty="0">
                <a:solidFill>
                  <a:schemeClr val="tx1">
                    <a:lumMod val="65000"/>
                    <a:lumOff val="35000"/>
                  </a:schemeClr>
                </a:solidFill>
              </a:rPr>
              <a:t>CVM – C10</a:t>
            </a:r>
          </a:p>
        </p:txBody>
      </p:sp>
    </p:spTree>
    <p:extLst>
      <p:ext uri="{BB962C8B-B14F-4D97-AF65-F5344CB8AC3E}">
        <p14:creationId xmlns:p14="http://schemas.microsoft.com/office/powerpoint/2010/main" val="839479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86" y="1214213"/>
            <a:ext cx="5144218" cy="4334480"/>
          </a:xfrm>
          <a:prstGeom prst="rect">
            <a:avLst/>
          </a:prstGeom>
        </p:spPr>
      </p:pic>
      <p:pic>
        <p:nvPicPr>
          <p:cNvPr id="4" name="Imagen 3"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308" y="1799519"/>
            <a:ext cx="5134692" cy="5058481"/>
          </a:xfrm>
          <a:prstGeom prst="rect">
            <a:avLst/>
          </a:prstGeom>
        </p:spPr>
      </p:pic>
      <p:pic>
        <p:nvPicPr>
          <p:cNvPr id="5" name="Imagen 4" descr="Analizadores de redes : Serie CVM-C10"/>
          <p:cNvPicPr>
            <a:picLocks noChangeAspect="1"/>
          </p:cNvPicPr>
          <p:nvPr/>
        </p:nvPicPr>
        <p:blipFill>
          <a:blip r:embed="rId4">
            <a:extLst>
              <a:ext uri="{BEBA8EAE-BF5A-486C-A8C5-ECC9F3942E4B}">
                <a14:imgProps xmlns:a14="http://schemas.microsoft.com/office/drawing/2010/main">
                  <a14:imgLayer r:embed="rId5">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1219202" y="4909930"/>
            <a:ext cx="1948070" cy="1948070"/>
          </a:xfrm>
          <a:prstGeom prst="rect">
            <a:avLst/>
          </a:prstGeom>
          <a:ln>
            <a:noFill/>
          </a:ln>
          <a:effectLst>
            <a:outerShdw blurRad="76200" dir="13500000" sy="23000" kx="1200000" algn="br" rotWithShape="0">
              <a:prstClr val="black">
                <a:alpha val="20000"/>
              </a:prstClr>
            </a:outerShdw>
          </a:effectLst>
        </p:spPr>
      </p:pic>
      <p:sp>
        <p:nvSpPr>
          <p:cNvPr id="7" name="CuadroTexto 6"/>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Unidades de medida</a:t>
            </a:r>
          </a:p>
          <a:p>
            <a:r>
              <a:rPr lang="es-MX" sz="2400" i="1" dirty="0">
                <a:solidFill>
                  <a:schemeClr val="tx1">
                    <a:lumMod val="65000"/>
                    <a:lumOff val="35000"/>
                  </a:schemeClr>
                </a:solidFill>
              </a:rPr>
              <a:t>CVM – C10</a:t>
            </a:r>
          </a:p>
        </p:txBody>
      </p:sp>
    </p:spTree>
    <p:extLst>
      <p:ext uri="{BB962C8B-B14F-4D97-AF65-F5344CB8AC3E}">
        <p14:creationId xmlns:p14="http://schemas.microsoft.com/office/powerpoint/2010/main" val="648803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Unidades de medida</a:t>
            </a:r>
          </a:p>
          <a:p>
            <a:r>
              <a:rPr lang="es-MX" sz="2400" i="1" dirty="0">
                <a:solidFill>
                  <a:schemeClr val="tx1">
                    <a:lumMod val="65000"/>
                    <a:lumOff val="35000"/>
                  </a:schemeClr>
                </a:solidFill>
              </a:rPr>
              <a:t>CVM – B100 y B150</a:t>
            </a:r>
          </a:p>
        </p:txBody>
      </p:sp>
      <p:pic>
        <p:nvPicPr>
          <p:cNvPr id="6" name="Imagen 5" descr="Programación del analizador de redes eléctricas CVM B100 / B150"/>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4557" y="1214213"/>
            <a:ext cx="2027582" cy="2089291"/>
          </a:xfrm>
          <a:prstGeom prst="rect">
            <a:avLst/>
          </a:prstGeom>
          <a:ln>
            <a:noFill/>
          </a:ln>
          <a:effectLst>
            <a:softEdge rad="112500"/>
          </a:effectLst>
        </p:spPr>
      </p:pic>
      <p:sp>
        <p:nvSpPr>
          <p:cNvPr id="7" name="Rectángulo 6"/>
          <p:cNvSpPr/>
          <p:nvPr/>
        </p:nvSpPr>
        <p:spPr>
          <a:xfrm>
            <a:off x="2372139" y="1315491"/>
            <a:ext cx="6626537" cy="2308324"/>
          </a:xfrm>
          <a:prstGeom prst="rect">
            <a:avLst/>
          </a:prstGeom>
        </p:spPr>
        <p:txBody>
          <a:bodyPr wrap="square">
            <a:spAutoFit/>
          </a:bodyPr>
          <a:lstStyle/>
          <a:p>
            <a:r>
              <a:rPr lang="es-MX" dirty="0">
                <a:latin typeface="Arial" panose="020B0604020202020204" pitchFamily="34" charset="0"/>
              </a:rPr>
              <a:t>Características:</a:t>
            </a:r>
          </a:p>
          <a:p>
            <a:pPr marL="285750" indent="-285750">
              <a:buFont typeface="Arial" panose="020B0604020202020204" pitchFamily="34" charset="0"/>
              <a:buChar char="•"/>
            </a:pPr>
            <a:r>
              <a:rPr lang="es-MX" dirty="0">
                <a:latin typeface="Arial" panose="020B0604020202020204" pitchFamily="34" charset="0"/>
              </a:rPr>
              <a:t>Formato 96x96 (CVM B100) y 144x144 (CVM B150)</a:t>
            </a:r>
          </a:p>
          <a:p>
            <a:pPr marL="285750" indent="-285750">
              <a:buFont typeface="Arial" panose="020B0604020202020204" pitchFamily="34" charset="0"/>
              <a:buChar char="•"/>
            </a:pPr>
            <a:r>
              <a:rPr lang="es-MX" dirty="0">
                <a:latin typeface="Arial" panose="020B0604020202020204" pitchFamily="34" charset="0"/>
              </a:rPr>
              <a:t>Pantalla VGA con gran resolución y color</a:t>
            </a:r>
          </a:p>
          <a:p>
            <a:pPr marL="285750" indent="-285750">
              <a:buFont typeface="Arial" panose="020B0604020202020204" pitchFamily="34" charset="0"/>
              <a:buChar char="•"/>
            </a:pPr>
            <a:r>
              <a:rPr lang="es-MX" dirty="0">
                <a:latin typeface="Arial" panose="020B0604020202020204" pitchFamily="34" charset="0"/>
              </a:rPr>
              <a:t>Protección frontal IP 65*</a:t>
            </a:r>
          </a:p>
          <a:p>
            <a:pPr marL="285750" indent="-285750">
              <a:buFont typeface="Arial" panose="020B0604020202020204" pitchFamily="34" charset="0"/>
              <a:buChar char="•"/>
            </a:pPr>
            <a:r>
              <a:rPr lang="es-MX" dirty="0">
                <a:latin typeface="Arial" panose="020B0604020202020204" pitchFamily="34" charset="0"/>
              </a:rPr>
              <a:t>5 Entradas de tensión (3 fases + Neutro + Tierra) hasta 1000 V f-f</a:t>
            </a:r>
          </a:p>
          <a:p>
            <a:pPr marL="285750" indent="-285750">
              <a:buFont typeface="Arial" panose="020B0604020202020204" pitchFamily="34" charset="0"/>
              <a:buChar char="•"/>
            </a:pPr>
            <a:r>
              <a:rPr lang="es-MX" dirty="0">
                <a:latin typeface="Arial" panose="020B0604020202020204" pitchFamily="34" charset="0"/>
              </a:rPr>
              <a:t>4 Entradas de corriente ITF</a:t>
            </a:r>
          </a:p>
          <a:p>
            <a:pPr marL="285750" indent="-285750">
              <a:buFont typeface="Arial" panose="020B0604020202020204" pitchFamily="34" charset="0"/>
              <a:buChar char="•"/>
            </a:pPr>
            <a:r>
              <a:rPr lang="es-MX" dirty="0">
                <a:latin typeface="Arial" panose="020B0604020202020204" pitchFamily="34" charset="0"/>
              </a:rPr>
              <a:t>Precisión en Tensión, Corriente Clase 0,2</a:t>
            </a:r>
          </a:p>
        </p:txBody>
      </p:sp>
      <p:sp>
        <p:nvSpPr>
          <p:cNvPr id="8" name="Rectángulo 7"/>
          <p:cNvSpPr/>
          <p:nvPr/>
        </p:nvSpPr>
        <p:spPr>
          <a:xfrm>
            <a:off x="536713" y="3578784"/>
            <a:ext cx="8063948" cy="2308324"/>
          </a:xfrm>
          <a:prstGeom prst="rect">
            <a:avLst/>
          </a:prstGeom>
        </p:spPr>
        <p:txBody>
          <a:bodyPr wrap="square">
            <a:spAutoFit/>
          </a:bodyPr>
          <a:lstStyle/>
          <a:p>
            <a:pPr marL="285750" indent="-285750">
              <a:buFont typeface="Arial" panose="020B0604020202020204" pitchFamily="34" charset="0"/>
              <a:buChar char="•"/>
            </a:pPr>
            <a:r>
              <a:rPr lang="es-MX" dirty="0">
                <a:latin typeface="Arial" panose="020B0604020202020204" pitchFamily="34" charset="0"/>
              </a:rPr>
              <a:t>Precisión en Energías Clase 0,5S</a:t>
            </a:r>
          </a:p>
          <a:p>
            <a:pPr marL="285750" indent="-285750">
              <a:buFont typeface="Arial" panose="020B0604020202020204" pitchFamily="34" charset="0"/>
              <a:buChar char="•"/>
            </a:pPr>
            <a:r>
              <a:rPr lang="es-MX" dirty="0">
                <a:latin typeface="Arial" panose="020B0604020202020204" pitchFamily="34" charset="0"/>
              </a:rPr>
              <a:t>Equipo expandible de hasta 4 módulos combinando entradas, salidas digitales, analógicas, </a:t>
            </a:r>
            <a:r>
              <a:rPr lang="es-MX" dirty="0" err="1">
                <a:latin typeface="Arial" panose="020B0604020202020204" pitchFamily="34" charset="0"/>
              </a:rPr>
              <a:t>Modbus</a:t>
            </a:r>
            <a:r>
              <a:rPr lang="es-MX" dirty="0">
                <a:latin typeface="Arial" panose="020B0604020202020204" pitchFamily="34" charset="0"/>
              </a:rPr>
              <a:t>/TCP, </a:t>
            </a:r>
            <a:r>
              <a:rPr lang="es-MX" dirty="0" err="1">
                <a:latin typeface="Arial" panose="020B0604020202020204" pitchFamily="34" charset="0"/>
              </a:rPr>
              <a:t>Mbus</a:t>
            </a:r>
            <a:r>
              <a:rPr lang="es-MX" dirty="0">
                <a:latin typeface="Arial" panose="020B0604020202020204" pitchFamily="34" charset="0"/>
              </a:rPr>
              <a:t>, </a:t>
            </a:r>
            <a:r>
              <a:rPr lang="es-MX" dirty="0" err="1">
                <a:latin typeface="Arial" panose="020B0604020202020204" pitchFamily="34" charset="0"/>
              </a:rPr>
              <a:t>LonWorks</a:t>
            </a:r>
            <a:r>
              <a:rPr lang="es-MX" dirty="0">
                <a:latin typeface="Arial" panose="020B0604020202020204" pitchFamily="34" charset="0"/>
              </a:rPr>
              <a:t>, </a:t>
            </a:r>
            <a:r>
              <a:rPr lang="es-MX" dirty="0" err="1">
                <a:latin typeface="Arial" panose="020B0604020202020204" pitchFamily="34" charset="0"/>
              </a:rPr>
              <a:t>Profibus</a:t>
            </a:r>
            <a:r>
              <a:rPr lang="es-MX" dirty="0">
                <a:latin typeface="Arial" panose="020B0604020202020204" pitchFamily="34" charset="0"/>
              </a:rPr>
              <a:t>, XML/web</a:t>
            </a:r>
          </a:p>
          <a:p>
            <a:pPr marL="285750" indent="-285750">
              <a:buFont typeface="Arial" panose="020B0604020202020204" pitchFamily="34" charset="0"/>
              <a:buChar char="•"/>
            </a:pPr>
            <a:r>
              <a:rPr lang="es-MX" dirty="0">
                <a:latin typeface="Arial" panose="020B0604020202020204" pitchFamily="34" charset="0"/>
              </a:rPr>
              <a:t>Modular (posibilidad de conectar hasta 4 módulos de expansión)</a:t>
            </a:r>
          </a:p>
          <a:p>
            <a:pPr marL="285750" indent="-285750">
              <a:buFont typeface="Arial" panose="020B0604020202020204" pitchFamily="34" charset="0"/>
              <a:buChar char="•"/>
            </a:pPr>
            <a:r>
              <a:rPr lang="es-MX" dirty="0">
                <a:latin typeface="Arial" panose="020B0604020202020204" pitchFamily="34" charset="0"/>
              </a:rPr>
              <a:t>Botones de desplazamientos táctiles</a:t>
            </a:r>
          </a:p>
          <a:p>
            <a:pPr marL="285750" indent="-285750">
              <a:buFont typeface="Arial" panose="020B0604020202020204" pitchFamily="34" charset="0"/>
              <a:buChar char="•"/>
            </a:pPr>
            <a:r>
              <a:rPr lang="es-MX" dirty="0">
                <a:latin typeface="Arial" panose="020B0604020202020204" pitchFamily="34" charset="0"/>
              </a:rPr>
              <a:t>Fuente de alimentación universal</a:t>
            </a:r>
          </a:p>
          <a:p>
            <a:pPr marL="285750" indent="-285750">
              <a:buFont typeface="Arial" panose="020B0604020202020204" pitchFamily="34" charset="0"/>
              <a:buChar char="•"/>
            </a:pPr>
            <a:r>
              <a:rPr lang="es-MX" dirty="0">
                <a:latin typeface="Arial" panose="020B0604020202020204" pitchFamily="34" charset="0"/>
              </a:rPr>
              <a:t>Punto de comunicaciones RS-485 (protocolo </a:t>
            </a:r>
            <a:r>
              <a:rPr lang="es-MX" dirty="0" err="1">
                <a:latin typeface="Arial" panose="020B0604020202020204" pitchFamily="34" charset="0"/>
              </a:rPr>
              <a:t>Modbus</a:t>
            </a:r>
            <a:r>
              <a:rPr lang="es-MX" dirty="0">
                <a:latin typeface="Arial" panose="020B0604020202020204" pitchFamily="34" charset="0"/>
              </a:rPr>
              <a:t>/RTU y </a:t>
            </a:r>
            <a:r>
              <a:rPr lang="es-MX" dirty="0" err="1">
                <a:latin typeface="Arial" panose="020B0604020202020204" pitchFamily="34" charset="0"/>
              </a:rPr>
              <a:t>BACnet</a:t>
            </a:r>
            <a:r>
              <a:rPr lang="es-MX" dirty="0">
                <a:latin typeface="Arial" panose="020B0604020202020204" pitchFamily="34" charset="0"/>
              </a:rPr>
              <a:t>)</a:t>
            </a:r>
          </a:p>
          <a:p>
            <a:pPr marL="285750" indent="-285750">
              <a:buFont typeface="Arial" panose="020B0604020202020204" pitchFamily="34" charset="0"/>
              <a:buChar char="•"/>
            </a:pPr>
            <a:r>
              <a:rPr lang="es-MX" dirty="0">
                <a:latin typeface="Arial" panose="020B0604020202020204" pitchFamily="34" charset="0"/>
              </a:rPr>
              <a:t>Personalización de los parámetros a mostrar</a:t>
            </a:r>
          </a:p>
        </p:txBody>
      </p:sp>
    </p:spTree>
    <p:extLst>
      <p:ext uri="{BB962C8B-B14F-4D97-AF65-F5344CB8AC3E}">
        <p14:creationId xmlns:p14="http://schemas.microsoft.com/office/powerpoint/2010/main" val="4143773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583962" y="2528761"/>
            <a:ext cx="7926788" cy="2961904"/>
            <a:chOff x="1392345" y="2276971"/>
            <a:chExt cx="7926788" cy="2961904"/>
          </a:xfrm>
          <a:scene3d>
            <a:camera prst="orthographicFront">
              <a:rot lat="0" lon="0" rev="0"/>
            </a:camera>
            <a:lightRig rig="contrasting" dir="t">
              <a:rot lat="0" lon="0" rev="1500000"/>
            </a:lightRig>
          </a:scene3d>
        </p:grpSpPr>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345" y="3447925"/>
              <a:ext cx="2410161" cy="1790950"/>
            </a:xfrm>
            <a:prstGeom prst="rect">
              <a:avLst/>
            </a:prstGeom>
            <a:ln>
              <a:noFill/>
            </a:ln>
            <a:effectLst>
              <a:outerShdw blurRad="149987" dist="250190" dir="8460000" algn="ctr">
                <a:srgbClr val="000000">
                  <a:alpha val="28000"/>
                </a:srgbClr>
              </a:outerShdw>
            </a:effectLst>
            <a:sp3d prstMaterial="metal">
              <a:bevelT w="88900" h="88900"/>
            </a:sp3d>
          </p:spPr>
        </p:pic>
        <p:pic>
          <p:nvPicPr>
            <p:cNvPr id="5" name="Imagen 4"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397" y="2547687"/>
              <a:ext cx="2410161" cy="1800476"/>
            </a:xfrm>
            <a:prstGeom prst="rect">
              <a:avLst/>
            </a:prstGeom>
            <a:ln>
              <a:noFill/>
            </a:ln>
            <a:effectLst>
              <a:outerShdw blurRad="149987" dist="250190" dir="8460000" algn="ctr">
                <a:srgbClr val="000000">
                  <a:alpha val="28000"/>
                </a:srgbClr>
              </a:outerShdw>
            </a:effectLst>
            <a:sp3d prstMaterial="metal">
              <a:bevelT w="88900" h="88900"/>
            </a:sp3d>
          </p:spPr>
        </p:pic>
        <p:pic>
          <p:nvPicPr>
            <p:cNvPr id="6" name="Imagen 5"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922" y="3314366"/>
              <a:ext cx="2419688" cy="18195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 name="Imagen 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024" y="2276971"/>
              <a:ext cx="2391109" cy="1800476"/>
            </a:xfrm>
            <a:prstGeom prst="rect">
              <a:avLst/>
            </a:prstGeom>
            <a:ln>
              <a:noFill/>
            </a:ln>
            <a:effectLst>
              <a:outerShdw blurRad="149987" dist="250190" dir="8460000" algn="ctr">
                <a:srgbClr val="000000">
                  <a:alpha val="28000"/>
                </a:srgbClr>
              </a:outerShdw>
            </a:effectLst>
            <a:sp3d prstMaterial="metal">
              <a:bevelT w="88900" h="88900"/>
            </a:sp3d>
          </p:spPr>
        </p:pic>
      </p:grpSp>
      <p:pic>
        <p:nvPicPr>
          <p:cNvPr id="9" name="Imagen 8" descr="Programación del analizador de redes eléctricas CVM B100 / B15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44557" y="1214213"/>
            <a:ext cx="2027582" cy="2089291"/>
          </a:xfrm>
          <a:prstGeom prst="rect">
            <a:avLst/>
          </a:prstGeom>
          <a:ln>
            <a:noFill/>
          </a:ln>
          <a:effectLst>
            <a:softEdge rad="112500"/>
          </a:effectLst>
        </p:spPr>
      </p:pic>
      <p:sp>
        <p:nvSpPr>
          <p:cNvPr id="10" name="CuadroTexto 9"/>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Unidades de medida</a:t>
            </a:r>
          </a:p>
          <a:p>
            <a:r>
              <a:rPr lang="es-MX" sz="2400" i="1" dirty="0">
                <a:solidFill>
                  <a:schemeClr val="tx1">
                    <a:lumMod val="65000"/>
                    <a:lumOff val="35000"/>
                  </a:schemeClr>
                </a:solidFill>
              </a:rPr>
              <a:t>CVM – B100 y B150</a:t>
            </a:r>
          </a:p>
        </p:txBody>
      </p:sp>
    </p:spTree>
    <p:extLst>
      <p:ext uri="{BB962C8B-B14F-4D97-AF65-F5344CB8AC3E}">
        <p14:creationId xmlns:p14="http://schemas.microsoft.com/office/powerpoint/2010/main" val="11145772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318054" y="1548915"/>
            <a:ext cx="3222253" cy="562708"/>
            <a:chOff x="318054" y="1548915"/>
            <a:chExt cx="3222253" cy="562708"/>
          </a:xfrm>
        </p:grpSpPr>
        <p:grpSp>
          <p:nvGrpSpPr>
            <p:cNvPr id="15" name="Grupo 14"/>
            <p:cNvGrpSpPr/>
            <p:nvPr/>
          </p:nvGrpSpPr>
          <p:grpSpPr>
            <a:xfrm>
              <a:off x="318054" y="1630014"/>
              <a:ext cx="3222253" cy="481609"/>
              <a:chOff x="318054" y="1630014"/>
              <a:chExt cx="3222253" cy="481609"/>
            </a:xfrm>
          </p:grpSpPr>
          <p:cxnSp>
            <p:nvCxnSpPr>
              <p:cNvPr id="12" name="Conector recto 11"/>
              <p:cNvCxnSpPr/>
              <p:nvPr/>
            </p:nvCxnSpPr>
            <p:spPr>
              <a:xfrm flipV="1">
                <a:off x="2540060" y="1857571"/>
                <a:ext cx="640462" cy="66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1506390" y="1864193"/>
                <a:ext cx="1266088" cy="2"/>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Conector recto 9"/>
              <p:cNvCxnSpPr>
                <a:endCxn id="5" idx="3"/>
              </p:cNvCxnSpPr>
              <p:nvPr/>
            </p:nvCxnSpPr>
            <p:spPr>
              <a:xfrm>
                <a:off x="558857" y="1870817"/>
                <a:ext cx="1266088"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Imagen 2"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318054" y="1630016"/>
                <a:ext cx="481607" cy="481607"/>
              </a:xfrm>
              <a:prstGeom prst="rect">
                <a:avLst/>
              </a:prstGeom>
              <a:ln>
                <a:noFill/>
              </a:ln>
              <a:effectLst>
                <a:outerShdw blurRad="76200" dir="13500000" sy="23000" kx="1200000" algn="br" rotWithShape="0">
                  <a:prstClr val="black">
                    <a:alpha val="20000"/>
                  </a:prstClr>
                </a:outerShdw>
              </a:effectLst>
            </p:spPr>
          </p:pic>
          <p:pic>
            <p:nvPicPr>
              <p:cNvPr id="4" name="Imagen 3"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830696" y="1630015"/>
                <a:ext cx="481607" cy="481607"/>
              </a:xfrm>
              <a:prstGeom prst="rect">
                <a:avLst/>
              </a:prstGeom>
              <a:ln>
                <a:noFill/>
              </a:ln>
              <a:effectLst>
                <a:outerShdw blurRad="76200" dir="13500000" sy="23000" kx="1200000" algn="br" rotWithShape="0">
                  <a:prstClr val="black">
                    <a:alpha val="20000"/>
                  </a:prstClr>
                </a:outerShdw>
              </a:effectLst>
            </p:spPr>
          </p:pic>
          <p:pic>
            <p:nvPicPr>
              <p:cNvPr id="5" name="Imagen 4"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1343338" y="1630015"/>
                <a:ext cx="481607" cy="481607"/>
              </a:xfrm>
              <a:prstGeom prst="rect">
                <a:avLst/>
              </a:prstGeom>
              <a:ln>
                <a:noFill/>
              </a:ln>
              <a:effectLst>
                <a:outerShdw blurRad="76200" dir="13500000" sy="23000" kx="1200000" algn="br" rotWithShape="0">
                  <a:prstClr val="black">
                    <a:alpha val="20000"/>
                  </a:prstClr>
                </a:outerShdw>
              </a:effectLst>
            </p:spPr>
          </p:pic>
          <p:pic>
            <p:nvPicPr>
              <p:cNvPr id="7" name="Imagen 6"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2368622" y="1630014"/>
                <a:ext cx="481607" cy="481607"/>
              </a:xfrm>
              <a:prstGeom prst="rect">
                <a:avLst/>
              </a:prstGeom>
              <a:ln>
                <a:noFill/>
              </a:ln>
              <a:effectLst>
                <a:outerShdw blurRad="76200" dir="13500000" sy="23000" kx="1200000" algn="br" rotWithShape="0">
                  <a:prstClr val="black">
                    <a:alpha val="20000"/>
                  </a:prstClr>
                </a:outerShdw>
              </a:effectLst>
            </p:spPr>
          </p:pic>
          <p:pic>
            <p:nvPicPr>
              <p:cNvPr id="14" name="Imagen 13" descr="Accesorios para contadores : TCP1RS+"/>
              <p:cNvPicPr>
                <a:picLocks noChangeAspect="1"/>
              </p:cNvPicPr>
              <p:nvPr/>
            </p:nvPicPr>
            <p:blipFill>
              <a:blip r:embed="rId4" cstate="print">
                <a:extLst>
                  <a:ext uri="{BEBA8EAE-BF5A-486C-A8C5-ECC9F3942E4B}">
                    <a14:imgProps xmlns:a14="http://schemas.microsoft.com/office/drawing/2010/main">
                      <a14:imgLayer r:embed="rId5">
                        <a14:imgEffect>
                          <a14:backgroundRemoval t="4000" b="98400" l="4400" r="96800"/>
                        </a14:imgEffect>
                      </a14:imgLayer>
                    </a14:imgProps>
                  </a:ext>
                  <a:ext uri="{28A0092B-C50C-407E-A947-70E740481C1C}">
                    <a14:useLocalDpi xmlns:a14="http://schemas.microsoft.com/office/drawing/2010/main" val="0"/>
                  </a:ext>
                </a:extLst>
              </a:blip>
              <a:stretch>
                <a:fillRect/>
              </a:stretch>
            </p:blipFill>
            <p:spPr>
              <a:xfrm>
                <a:off x="3092003" y="1663317"/>
                <a:ext cx="448304" cy="448304"/>
              </a:xfrm>
              <a:prstGeom prst="rect">
                <a:avLst/>
              </a:prstGeom>
              <a:ln>
                <a:noFill/>
              </a:ln>
              <a:effectLst>
                <a:outerShdw blurRad="190500" algn="tl" rotWithShape="0">
                  <a:srgbClr val="000000">
                    <a:alpha val="70000"/>
                  </a:srgbClr>
                </a:outerShdw>
              </a:effectLst>
            </p:spPr>
          </p:pic>
        </p:grpSp>
        <p:sp>
          <p:nvSpPr>
            <p:cNvPr id="16" name="CuadroTexto 15"/>
            <p:cNvSpPr txBox="1"/>
            <p:nvPr/>
          </p:nvSpPr>
          <p:spPr>
            <a:xfrm>
              <a:off x="1730327" y="1548915"/>
              <a:ext cx="899895" cy="338554"/>
            </a:xfrm>
            <a:prstGeom prst="rect">
              <a:avLst/>
            </a:prstGeom>
            <a:noFill/>
          </p:spPr>
          <p:txBody>
            <a:bodyPr wrap="square" rtlCol="0">
              <a:spAutoFit/>
            </a:bodyPr>
            <a:lstStyle/>
            <a:p>
              <a:r>
                <a:rPr lang="es-MX" sz="1600" b="1" dirty="0">
                  <a:solidFill>
                    <a:srgbClr val="FF0000"/>
                  </a:solidFill>
                </a:rPr>
                <a:t>RS485</a:t>
              </a:r>
            </a:p>
          </p:txBody>
        </p:sp>
      </p:grpSp>
      <p:grpSp>
        <p:nvGrpSpPr>
          <p:cNvPr id="18" name="Grupo 17"/>
          <p:cNvGrpSpPr/>
          <p:nvPr/>
        </p:nvGrpSpPr>
        <p:grpSpPr>
          <a:xfrm>
            <a:off x="330053" y="2118243"/>
            <a:ext cx="3222253" cy="562708"/>
            <a:chOff x="318054" y="1548915"/>
            <a:chExt cx="3222253" cy="562708"/>
          </a:xfrm>
        </p:grpSpPr>
        <p:grpSp>
          <p:nvGrpSpPr>
            <p:cNvPr id="19" name="Grupo 18"/>
            <p:cNvGrpSpPr/>
            <p:nvPr/>
          </p:nvGrpSpPr>
          <p:grpSpPr>
            <a:xfrm>
              <a:off x="318054" y="1630014"/>
              <a:ext cx="3222253" cy="481609"/>
              <a:chOff x="318054" y="1630014"/>
              <a:chExt cx="3222253" cy="481609"/>
            </a:xfrm>
          </p:grpSpPr>
          <p:cxnSp>
            <p:nvCxnSpPr>
              <p:cNvPr id="21" name="Conector recto 20"/>
              <p:cNvCxnSpPr/>
              <p:nvPr/>
            </p:nvCxnSpPr>
            <p:spPr>
              <a:xfrm flipV="1">
                <a:off x="2540060" y="1857571"/>
                <a:ext cx="640462" cy="66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1506390" y="1864193"/>
                <a:ext cx="1266088" cy="2"/>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3" name="Conector recto 22"/>
              <p:cNvCxnSpPr>
                <a:endCxn id="26" idx="3"/>
              </p:cNvCxnSpPr>
              <p:nvPr/>
            </p:nvCxnSpPr>
            <p:spPr>
              <a:xfrm>
                <a:off x="558857" y="1870817"/>
                <a:ext cx="1266088"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Imagen 23"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318054" y="1630016"/>
                <a:ext cx="481607" cy="481607"/>
              </a:xfrm>
              <a:prstGeom prst="rect">
                <a:avLst/>
              </a:prstGeom>
              <a:ln>
                <a:noFill/>
              </a:ln>
              <a:effectLst>
                <a:outerShdw blurRad="76200" dir="13500000" sy="23000" kx="1200000" algn="br" rotWithShape="0">
                  <a:prstClr val="black">
                    <a:alpha val="20000"/>
                  </a:prstClr>
                </a:outerShdw>
              </a:effectLst>
            </p:spPr>
          </p:pic>
          <p:pic>
            <p:nvPicPr>
              <p:cNvPr id="25" name="Imagen 24"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830696" y="1630015"/>
                <a:ext cx="481607" cy="481607"/>
              </a:xfrm>
              <a:prstGeom prst="rect">
                <a:avLst/>
              </a:prstGeom>
              <a:ln>
                <a:noFill/>
              </a:ln>
              <a:effectLst>
                <a:outerShdw blurRad="76200" dir="13500000" sy="23000" kx="1200000" algn="br" rotWithShape="0">
                  <a:prstClr val="black">
                    <a:alpha val="20000"/>
                  </a:prstClr>
                </a:outerShdw>
              </a:effectLst>
            </p:spPr>
          </p:pic>
          <p:pic>
            <p:nvPicPr>
              <p:cNvPr id="26" name="Imagen 25"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1343338" y="1630015"/>
                <a:ext cx="481607" cy="481607"/>
              </a:xfrm>
              <a:prstGeom prst="rect">
                <a:avLst/>
              </a:prstGeom>
              <a:ln>
                <a:noFill/>
              </a:ln>
              <a:effectLst>
                <a:outerShdw blurRad="76200" dir="13500000" sy="23000" kx="1200000" algn="br" rotWithShape="0">
                  <a:prstClr val="black">
                    <a:alpha val="20000"/>
                  </a:prstClr>
                </a:outerShdw>
              </a:effectLst>
            </p:spPr>
          </p:pic>
          <p:pic>
            <p:nvPicPr>
              <p:cNvPr id="27" name="Imagen 26"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2368622" y="1630014"/>
                <a:ext cx="481607" cy="481607"/>
              </a:xfrm>
              <a:prstGeom prst="rect">
                <a:avLst/>
              </a:prstGeom>
              <a:ln>
                <a:noFill/>
              </a:ln>
              <a:effectLst>
                <a:outerShdw blurRad="76200" dir="13500000" sy="23000" kx="1200000" algn="br" rotWithShape="0">
                  <a:prstClr val="black">
                    <a:alpha val="20000"/>
                  </a:prstClr>
                </a:outerShdw>
              </a:effectLst>
            </p:spPr>
          </p:pic>
          <p:pic>
            <p:nvPicPr>
              <p:cNvPr id="28" name="Imagen 27" descr="Accesorios para contadores : TCP1RS+"/>
              <p:cNvPicPr>
                <a:picLocks noChangeAspect="1"/>
              </p:cNvPicPr>
              <p:nvPr/>
            </p:nvPicPr>
            <p:blipFill>
              <a:blip r:embed="rId4" cstate="print">
                <a:extLst>
                  <a:ext uri="{BEBA8EAE-BF5A-486C-A8C5-ECC9F3942E4B}">
                    <a14:imgProps xmlns:a14="http://schemas.microsoft.com/office/drawing/2010/main">
                      <a14:imgLayer r:embed="rId5">
                        <a14:imgEffect>
                          <a14:backgroundRemoval t="4000" b="98400" l="4400" r="96800"/>
                        </a14:imgEffect>
                      </a14:imgLayer>
                    </a14:imgProps>
                  </a:ext>
                  <a:ext uri="{28A0092B-C50C-407E-A947-70E740481C1C}">
                    <a14:useLocalDpi xmlns:a14="http://schemas.microsoft.com/office/drawing/2010/main" val="0"/>
                  </a:ext>
                </a:extLst>
              </a:blip>
              <a:stretch>
                <a:fillRect/>
              </a:stretch>
            </p:blipFill>
            <p:spPr>
              <a:xfrm>
                <a:off x="3092003" y="1663317"/>
                <a:ext cx="448304" cy="448304"/>
              </a:xfrm>
              <a:prstGeom prst="rect">
                <a:avLst/>
              </a:prstGeom>
              <a:ln>
                <a:noFill/>
              </a:ln>
              <a:effectLst>
                <a:outerShdw blurRad="190500" algn="tl" rotWithShape="0">
                  <a:srgbClr val="000000">
                    <a:alpha val="70000"/>
                  </a:srgbClr>
                </a:outerShdw>
              </a:effectLst>
            </p:spPr>
          </p:pic>
        </p:grpSp>
        <p:sp>
          <p:nvSpPr>
            <p:cNvPr id="20" name="CuadroTexto 19"/>
            <p:cNvSpPr txBox="1"/>
            <p:nvPr/>
          </p:nvSpPr>
          <p:spPr>
            <a:xfrm>
              <a:off x="1730327" y="1548915"/>
              <a:ext cx="899895" cy="338554"/>
            </a:xfrm>
            <a:prstGeom prst="rect">
              <a:avLst/>
            </a:prstGeom>
            <a:noFill/>
          </p:spPr>
          <p:txBody>
            <a:bodyPr wrap="square" rtlCol="0">
              <a:spAutoFit/>
            </a:bodyPr>
            <a:lstStyle/>
            <a:p>
              <a:r>
                <a:rPr lang="es-MX" sz="1600" b="1" dirty="0">
                  <a:solidFill>
                    <a:srgbClr val="FF0000"/>
                  </a:solidFill>
                </a:rPr>
                <a:t>RS485</a:t>
              </a:r>
            </a:p>
          </p:txBody>
        </p:sp>
      </p:grpSp>
      <p:grpSp>
        <p:nvGrpSpPr>
          <p:cNvPr id="29" name="Grupo 28"/>
          <p:cNvGrpSpPr/>
          <p:nvPr/>
        </p:nvGrpSpPr>
        <p:grpSpPr>
          <a:xfrm>
            <a:off x="338948" y="2711236"/>
            <a:ext cx="3222253" cy="562708"/>
            <a:chOff x="318054" y="1548915"/>
            <a:chExt cx="3222253" cy="562708"/>
          </a:xfrm>
        </p:grpSpPr>
        <p:grpSp>
          <p:nvGrpSpPr>
            <p:cNvPr id="30" name="Grupo 29"/>
            <p:cNvGrpSpPr/>
            <p:nvPr/>
          </p:nvGrpSpPr>
          <p:grpSpPr>
            <a:xfrm>
              <a:off x="318054" y="1630014"/>
              <a:ext cx="3222253" cy="481609"/>
              <a:chOff x="318054" y="1630014"/>
              <a:chExt cx="3222253" cy="481609"/>
            </a:xfrm>
          </p:grpSpPr>
          <p:cxnSp>
            <p:nvCxnSpPr>
              <p:cNvPr id="32" name="Conector recto 31"/>
              <p:cNvCxnSpPr/>
              <p:nvPr/>
            </p:nvCxnSpPr>
            <p:spPr>
              <a:xfrm flipV="1">
                <a:off x="2540060" y="1857571"/>
                <a:ext cx="640462" cy="66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a:off x="1506390" y="1864193"/>
                <a:ext cx="1266088" cy="2"/>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ector recto 33"/>
              <p:cNvCxnSpPr>
                <a:endCxn id="37" idx="3"/>
              </p:cNvCxnSpPr>
              <p:nvPr/>
            </p:nvCxnSpPr>
            <p:spPr>
              <a:xfrm>
                <a:off x="558857" y="1870817"/>
                <a:ext cx="1266088"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Imagen 34"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318054" y="1630016"/>
                <a:ext cx="481607" cy="481607"/>
              </a:xfrm>
              <a:prstGeom prst="rect">
                <a:avLst/>
              </a:prstGeom>
              <a:ln>
                <a:noFill/>
              </a:ln>
              <a:effectLst>
                <a:outerShdw blurRad="76200" dir="13500000" sy="23000" kx="1200000" algn="br" rotWithShape="0">
                  <a:prstClr val="black">
                    <a:alpha val="20000"/>
                  </a:prstClr>
                </a:outerShdw>
              </a:effectLst>
            </p:spPr>
          </p:pic>
          <p:pic>
            <p:nvPicPr>
              <p:cNvPr id="36" name="Imagen 35"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830696" y="1630015"/>
                <a:ext cx="481607" cy="481607"/>
              </a:xfrm>
              <a:prstGeom prst="rect">
                <a:avLst/>
              </a:prstGeom>
              <a:ln>
                <a:noFill/>
              </a:ln>
              <a:effectLst>
                <a:outerShdw blurRad="76200" dir="13500000" sy="23000" kx="1200000" algn="br" rotWithShape="0">
                  <a:prstClr val="black">
                    <a:alpha val="20000"/>
                  </a:prstClr>
                </a:outerShdw>
              </a:effectLst>
            </p:spPr>
          </p:pic>
          <p:pic>
            <p:nvPicPr>
              <p:cNvPr id="37" name="Imagen 36"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1343338" y="1630015"/>
                <a:ext cx="481607" cy="481607"/>
              </a:xfrm>
              <a:prstGeom prst="rect">
                <a:avLst/>
              </a:prstGeom>
              <a:ln>
                <a:noFill/>
              </a:ln>
              <a:effectLst>
                <a:outerShdw blurRad="76200" dir="13500000" sy="23000" kx="1200000" algn="br" rotWithShape="0">
                  <a:prstClr val="black">
                    <a:alpha val="20000"/>
                  </a:prstClr>
                </a:outerShdw>
              </a:effectLst>
            </p:spPr>
          </p:pic>
          <p:pic>
            <p:nvPicPr>
              <p:cNvPr id="38" name="Imagen 37"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2368622" y="1630014"/>
                <a:ext cx="481607" cy="481607"/>
              </a:xfrm>
              <a:prstGeom prst="rect">
                <a:avLst/>
              </a:prstGeom>
              <a:ln>
                <a:noFill/>
              </a:ln>
              <a:effectLst>
                <a:outerShdw blurRad="76200" dir="13500000" sy="23000" kx="1200000" algn="br" rotWithShape="0">
                  <a:prstClr val="black">
                    <a:alpha val="20000"/>
                  </a:prstClr>
                </a:outerShdw>
              </a:effectLst>
            </p:spPr>
          </p:pic>
          <p:pic>
            <p:nvPicPr>
              <p:cNvPr id="39" name="Imagen 38" descr="Accesorios para contadores : TCP1RS+"/>
              <p:cNvPicPr>
                <a:picLocks noChangeAspect="1"/>
              </p:cNvPicPr>
              <p:nvPr/>
            </p:nvPicPr>
            <p:blipFill>
              <a:blip r:embed="rId4" cstate="print">
                <a:extLst>
                  <a:ext uri="{BEBA8EAE-BF5A-486C-A8C5-ECC9F3942E4B}">
                    <a14:imgProps xmlns:a14="http://schemas.microsoft.com/office/drawing/2010/main">
                      <a14:imgLayer r:embed="rId5">
                        <a14:imgEffect>
                          <a14:backgroundRemoval t="4000" b="98400" l="4400" r="96800"/>
                        </a14:imgEffect>
                      </a14:imgLayer>
                    </a14:imgProps>
                  </a:ext>
                  <a:ext uri="{28A0092B-C50C-407E-A947-70E740481C1C}">
                    <a14:useLocalDpi xmlns:a14="http://schemas.microsoft.com/office/drawing/2010/main" val="0"/>
                  </a:ext>
                </a:extLst>
              </a:blip>
              <a:stretch>
                <a:fillRect/>
              </a:stretch>
            </p:blipFill>
            <p:spPr>
              <a:xfrm>
                <a:off x="3092003" y="1663317"/>
                <a:ext cx="448304" cy="448304"/>
              </a:xfrm>
              <a:prstGeom prst="rect">
                <a:avLst/>
              </a:prstGeom>
              <a:ln>
                <a:noFill/>
              </a:ln>
              <a:effectLst>
                <a:outerShdw blurRad="190500" algn="tl" rotWithShape="0">
                  <a:srgbClr val="000000">
                    <a:alpha val="70000"/>
                  </a:srgbClr>
                </a:outerShdw>
              </a:effectLst>
            </p:spPr>
          </p:pic>
        </p:grpSp>
        <p:sp>
          <p:nvSpPr>
            <p:cNvPr id="31" name="CuadroTexto 30"/>
            <p:cNvSpPr txBox="1"/>
            <p:nvPr/>
          </p:nvSpPr>
          <p:spPr>
            <a:xfrm>
              <a:off x="1730327" y="1548915"/>
              <a:ext cx="899895" cy="338554"/>
            </a:xfrm>
            <a:prstGeom prst="rect">
              <a:avLst/>
            </a:prstGeom>
            <a:noFill/>
          </p:spPr>
          <p:txBody>
            <a:bodyPr wrap="square" rtlCol="0">
              <a:spAutoFit/>
            </a:bodyPr>
            <a:lstStyle/>
            <a:p>
              <a:r>
                <a:rPr lang="es-MX" sz="1600" b="1" dirty="0">
                  <a:solidFill>
                    <a:srgbClr val="FF0000"/>
                  </a:solidFill>
                </a:rPr>
                <a:t>RS485</a:t>
              </a:r>
            </a:p>
          </p:txBody>
        </p:sp>
      </p:grpSp>
      <p:pic>
        <p:nvPicPr>
          <p:cNvPr id="40" name="Imagen 39" descr="... tanto o cliente quanto o servidor podem residir no mesmo computador"/>
          <p:cNvPicPr>
            <a:picLocks noChangeAspect="1"/>
          </p:cNvPicPr>
          <p:nvPr/>
        </p:nvPicPr>
        <p:blipFill rotWithShape="1">
          <a:blip r:embed="rId6">
            <a:extLst>
              <a:ext uri="{BEBA8EAE-BF5A-486C-A8C5-ECC9F3942E4B}">
                <a14:imgProps xmlns:a14="http://schemas.microsoft.com/office/drawing/2010/main">
                  <a14:imgLayer r:embed="rId7">
                    <a14:imgEffect>
                      <a14:backgroundRemoval t="19626" b="76636" l="80856" r="97748"/>
                    </a14:imgEffect>
                  </a14:imgLayer>
                </a14:imgProps>
              </a:ext>
              <a:ext uri="{28A0092B-C50C-407E-A947-70E740481C1C}">
                <a14:useLocalDpi xmlns:a14="http://schemas.microsoft.com/office/drawing/2010/main" val="0"/>
              </a:ext>
            </a:extLst>
          </a:blip>
          <a:srcRect/>
          <a:stretch/>
        </p:blipFill>
        <p:spPr>
          <a:xfrm>
            <a:off x="7158438" y="1887469"/>
            <a:ext cx="874936" cy="1192696"/>
          </a:xfrm>
          <a:prstGeom prst="rect">
            <a:avLst/>
          </a:prstGeom>
        </p:spPr>
      </p:pic>
      <p:cxnSp>
        <p:nvCxnSpPr>
          <p:cNvPr id="45" name="Conector recto 44"/>
          <p:cNvCxnSpPr>
            <a:stCxn id="41" idx="3"/>
          </p:cNvCxnSpPr>
          <p:nvPr/>
        </p:nvCxnSpPr>
        <p:spPr>
          <a:xfrm flipV="1">
            <a:off x="6203266" y="2495142"/>
            <a:ext cx="1132480" cy="662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Conector recto 53"/>
          <p:cNvCxnSpPr/>
          <p:nvPr/>
        </p:nvCxnSpPr>
        <p:spPr>
          <a:xfrm flipV="1">
            <a:off x="3517546" y="2426899"/>
            <a:ext cx="1265587" cy="1324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Conector recto 55"/>
          <p:cNvCxnSpPr/>
          <p:nvPr/>
        </p:nvCxnSpPr>
        <p:spPr>
          <a:xfrm flipV="1">
            <a:off x="3495817" y="2631576"/>
            <a:ext cx="1434617" cy="38569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Conector recto 58"/>
          <p:cNvCxnSpPr>
            <a:stCxn id="14" idx="3"/>
          </p:cNvCxnSpPr>
          <p:nvPr/>
        </p:nvCxnSpPr>
        <p:spPr>
          <a:xfrm>
            <a:off x="3540307" y="1887469"/>
            <a:ext cx="1338813" cy="40005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1" name="Imagen 40" descr="... _switch by rgtaylor_csc - stylized network diagram symbol for switch"/>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467280" y="2136120"/>
            <a:ext cx="1735986" cy="731284"/>
          </a:xfrm>
          <a:prstGeom prst="rect">
            <a:avLst/>
          </a:prstGeom>
        </p:spPr>
      </p:pic>
      <p:cxnSp>
        <p:nvCxnSpPr>
          <p:cNvPr id="63" name="Conector recto 62"/>
          <p:cNvCxnSpPr/>
          <p:nvPr/>
        </p:nvCxnSpPr>
        <p:spPr>
          <a:xfrm flipH="1" flipV="1">
            <a:off x="5477529" y="2742044"/>
            <a:ext cx="667" cy="94579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Conector recto 70"/>
          <p:cNvCxnSpPr/>
          <p:nvPr/>
        </p:nvCxnSpPr>
        <p:spPr>
          <a:xfrm flipH="1" flipV="1">
            <a:off x="6034141" y="4022622"/>
            <a:ext cx="735365" cy="143537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Conector recto 72"/>
          <p:cNvCxnSpPr/>
          <p:nvPr/>
        </p:nvCxnSpPr>
        <p:spPr>
          <a:xfrm flipV="1">
            <a:off x="5653603" y="4233192"/>
            <a:ext cx="31046" cy="143991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Conector recto 74"/>
          <p:cNvCxnSpPr/>
          <p:nvPr/>
        </p:nvCxnSpPr>
        <p:spPr>
          <a:xfrm flipV="1">
            <a:off x="4333461" y="4241805"/>
            <a:ext cx="947632" cy="14313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p:cNvCxnSpPr/>
          <p:nvPr/>
        </p:nvCxnSpPr>
        <p:spPr>
          <a:xfrm flipV="1">
            <a:off x="3187355" y="4138294"/>
            <a:ext cx="1647969" cy="13197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7" name="Imagen 66" descr="el blog del Carlos: De los programadores"/>
          <p:cNvPicPr>
            <a:picLocks noChangeAspect="1"/>
          </p:cNvPicPr>
          <p:nvPr/>
        </p:nvPicPr>
        <p:blipFill>
          <a:blip r:embed="rId9" cstate="print">
            <a:extLst>
              <a:ext uri="{BEBA8EAE-BF5A-486C-A8C5-ECC9F3942E4B}">
                <a14:imgProps xmlns:a14="http://schemas.microsoft.com/office/drawing/2010/main">
                  <a14:imgLayer r:embed="rId10">
                    <a14:imgEffect>
                      <a14:backgroundRemoval t="2113" b="100000" l="336" r="100000"/>
                    </a14:imgEffect>
                  </a14:imgLayer>
                </a14:imgProps>
              </a:ext>
              <a:ext uri="{28A0092B-C50C-407E-A947-70E740481C1C}">
                <a14:useLocalDpi xmlns:a14="http://schemas.microsoft.com/office/drawing/2010/main" val="0"/>
              </a:ext>
            </a:extLst>
          </a:blip>
          <a:stretch>
            <a:fillRect/>
          </a:stretch>
        </p:blipFill>
        <p:spPr>
          <a:xfrm>
            <a:off x="6683550" y="5066451"/>
            <a:ext cx="949775" cy="1131443"/>
          </a:xfrm>
          <a:prstGeom prst="rect">
            <a:avLst/>
          </a:prstGeom>
        </p:spPr>
      </p:pic>
      <p:pic>
        <p:nvPicPr>
          <p:cNvPr id="68" name="Imagen 67" descr="el blog del Carlos: De los programadores"/>
          <p:cNvPicPr>
            <a:picLocks noChangeAspect="1"/>
          </p:cNvPicPr>
          <p:nvPr/>
        </p:nvPicPr>
        <p:blipFill>
          <a:blip r:embed="rId9" cstate="print">
            <a:extLst>
              <a:ext uri="{BEBA8EAE-BF5A-486C-A8C5-ECC9F3942E4B}">
                <a14:imgProps xmlns:a14="http://schemas.microsoft.com/office/drawing/2010/main">
                  <a14:imgLayer r:embed="rId10">
                    <a14:imgEffect>
                      <a14:backgroundRemoval t="2113" b="100000" l="336" r="100000"/>
                    </a14:imgEffect>
                  </a14:imgLayer>
                </a14:imgProps>
              </a:ext>
              <a:ext uri="{28A0092B-C50C-407E-A947-70E740481C1C}">
                <a14:useLocalDpi xmlns:a14="http://schemas.microsoft.com/office/drawing/2010/main" val="0"/>
              </a:ext>
            </a:extLst>
          </a:blip>
          <a:stretch>
            <a:fillRect/>
          </a:stretch>
        </p:blipFill>
        <p:spPr>
          <a:xfrm>
            <a:off x="5498953" y="5343402"/>
            <a:ext cx="949775" cy="1131443"/>
          </a:xfrm>
          <a:prstGeom prst="rect">
            <a:avLst/>
          </a:prstGeom>
        </p:spPr>
      </p:pic>
      <p:pic>
        <p:nvPicPr>
          <p:cNvPr id="69" name="Imagen 68" descr="el blog del Carlos: De los programadores"/>
          <p:cNvPicPr>
            <a:picLocks noChangeAspect="1"/>
          </p:cNvPicPr>
          <p:nvPr/>
        </p:nvPicPr>
        <p:blipFill>
          <a:blip r:embed="rId9" cstate="print">
            <a:extLst>
              <a:ext uri="{BEBA8EAE-BF5A-486C-A8C5-ECC9F3942E4B}">
                <a14:imgProps xmlns:a14="http://schemas.microsoft.com/office/drawing/2010/main">
                  <a14:imgLayer r:embed="rId10">
                    <a14:imgEffect>
                      <a14:backgroundRemoval t="2113" b="100000" l="336" r="100000"/>
                    </a14:imgEffect>
                  </a14:imgLayer>
                </a14:imgProps>
              </a:ext>
              <a:ext uri="{28A0092B-C50C-407E-A947-70E740481C1C}">
                <a14:useLocalDpi xmlns:a14="http://schemas.microsoft.com/office/drawing/2010/main" val="0"/>
              </a:ext>
            </a:extLst>
          </a:blip>
          <a:stretch>
            <a:fillRect/>
          </a:stretch>
        </p:blipFill>
        <p:spPr>
          <a:xfrm>
            <a:off x="4234015" y="5343401"/>
            <a:ext cx="949775" cy="1131443"/>
          </a:xfrm>
          <a:prstGeom prst="rect">
            <a:avLst/>
          </a:prstGeom>
        </p:spPr>
      </p:pic>
      <p:pic>
        <p:nvPicPr>
          <p:cNvPr id="70" name="Imagen 69" descr="el blog del Carlos: De los programadores"/>
          <p:cNvPicPr>
            <a:picLocks noChangeAspect="1"/>
          </p:cNvPicPr>
          <p:nvPr/>
        </p:nvPicPr>
        <p:blipFill>
          <a:blip r:embed="rId9" cstate="print">
            <a:extLst>
              <a:ext uri="{BEBA8EAE-BF5A-486C-A8C5-ECC9F3942E4B}">
                <a14:imgProps xmlns:a14="http://schemas.microsoft.com/office/drawing/2010/main">
                  <a14:imgLayer r:embed="rId10">
                    <a14:imgEffect>
                      <a14:backgroundRemoval t="2113" b="100000" l="336" r="100000"/>
                    </a14:imgEffect>
                  </a14:imgLayer>
                </a14:imgProps>
              </a:ext>
              <a:ext uri="{28A0092B-C50C-407E-A947-70E740481C1C}">
                <a14:useLocalDpi xmlns:a14="http://schemas.microsoft.com/office/drawing/2010/main" val="0"/>
              </a:ext>
            </a:extLst>
          </a:blip>
          <a:stretch>
            <a:fillRect/>
          </a:stretch>
        </p:blipFill>
        <p:spPr>
          <a:xfrm>
            <a:off x="3086313" y="5107384"/>
            <a:ext cx="949775" cy="1131443"/>
          </a:xfrm>
          <a:prstGeom prst="rect">
            <a:avLst/>
          </a:prstGeom>
        </p:spPr>
      </p:pic>
      <p:sp>
        <p:nvSpPr>
          <p:cNvPr id="82" name="CuadroTexto 81"/>
          <p:cNvSpPr txBox="1"/>
          <p:nvPr/>
        </p:nvSpPr>
        <p:spPr>
          <a:xfrm>
            <a:off x="7123569" y="1534603"/>
            <a:ext cx="1163928" cy="400110"/>
          </a:xfrm>
          <a:prstGeom prst="rect">
            <a:avLst/>
          </a:prstGeom>
          <a:noFill/>
        </p:spPr>
        <p:txBody>
          <a:bodyPr wrap="square" rtlCol="0">
            <a:spAutoFit/>
          </a:bodyPr>
          <a:lstStyle/>
          <a:p>
            <a:r>
              <a:rPr lang="es-MX" sz="2000" b="1" dirty="0">
                <a:solidFill>
                  <a:srgbClr val="C00000"/>
                </a:solidFill>
              </a:rPr>
              <a:t>servidor</a:t>
            </a:r>
          </a:p>
        </p:txBody>
      </p:sp>
      <p:pic>
        <p:nvPicPr>
          <p:cNvPr id="83" name="Imagen 82" descr="PowerStudio Scada Software zur Kontrolle in ZWISCHENZENTR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633" y="3118610"/>
            <a:ext cx="2209800" cy="609600"/>
          </a:xfrm>
          <a:prstGeom prst="rect">
            <a:avLst/>
          </a:prstGeom>
        </p:spPr>
      </p:pic>
      <p:sp>
        <p:nvSpPr>
          <p:cNvPr id="84" name="Rectángulo 83"/>
          <p:cNvSpPr/>
          <p:nvPr/>
        </p:nvSpPr>
        <p:spPr>
          <a:xfrm>
            <a:off x="2793372" y="5777162"/>
            <a:ext cx="5596775" cy="923330"/>
          </a:xfrm>
          <a:prstGeom prst="rect">
            <a:avLst/>
          </a:prstGeom>
          <a:noFill/>
        </p:spPr>
        <p:txBody>
          <a:bodyPr wrap="none" lIns="91440" tIns="45720" rIns="91440" bIns="45720">
            <a:prstTxWarp prst="textArchDown">
              <a:avLst>
                <a:gd name="adj" fmla="val 21282198"/>
              </a:avLst>
            </a:prstTxWarp>
            <a:spAutoFit/>
          </a:bodyPr>
          <a:lstStyle/>
          <a:p>
            <a:pPr algn="ctr"/>
            <a:r>
              <a:rPr lang="es-ES" sz="3200" b="0" cap="none" spc="0" dirty="0">
                <a:ln w="0"/>
                <a:solidFill>
                  <a:schemeClr val="accent1"/>
                </a:solidFill>
                <a:effectLst>
                  <a:outerShdw blurRad="38100" dist="25400" dir="5400000" algn="ctr" rotWithShape="0">
                    <a:srgbClr val="6E747A">
                      <a:alpha val="43000"/>
                    </a:srgbClr>
                  </a:outerShdw>
                </a:effectLst>
              </a:rPr>
              <a:t>Número de usuarios ilimitado</a:t>
            </a:r>
          </a:p>
        </p:txBody>
      </p:sp>
      <p:pic>
        <p:nvPicPr>
          <p:cNvPr id="86" name="Imagen 85" descr="... _switch by rgtaylor_csc - stylized network diagram symbol for switch"/>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466246" y="3656980"/>
            <a:ext cx="1735986" cy="731284"/>
          </a:xfrm>
          <a:prstGeom prst="rect">
            <a:avLst/>
          </a:prstGeom>
        </p:spPr>
      </p:pic>
      <p:cxnSp>
        <p:nvCxnSpPr>
          <p:cNvPr id="91" name="Conector recto 90"/>
          <p:cNvCxnSpPr/>
          <p:nvPr/>
        </p:nvCxnSpPr>
        <p:spPr>
          <a:xfrm flipV="1">
            <a:off x="2592608" y="3662103"/>
            <a:ext cx="640462" cy="66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7" name="Imagen 86" descr="Circutor M61010 - Controlador de máxima demanda eléctrica; EDS"/>
          <p:cNvPicPr>
            <a:picLocks noChangeAspect="1"/>
          </p:cNvPicPr>
          <p:nvPr/>
        </p:nvPicPr>
        <p:blipFill>
          <a:blip r:embed="rId12" cstate="print">
            <a:extLst>
              <a:ext uri="{BEBA8EAE-BF5A-486C-A8C5-ECC9F3942E4B}">
                <a14:imgProps xmlns:a14="http://schemas.microsoft.com/office/drawing/2010/main">
                  <a14:imgLayer r:embed="rId13">
                    <a14:imgEffect>
                      <a14:backgroundRemoval t="1231" b="98462" l="0" r="99531"/>
                    </a14:imgEffect>
                  </a14:imgLayer>
                </a14:imgProps>
              </a:ext>
              <a:ext uri="{28A0092B-C50C-407E-A947-70E740481C1C}">
                <a14:useLocalDpi xmlns:a14="http://schemas.microsoft.com/office/drawing/2010/main" val="0"/>
              </a:ext>
            </a:extLst>
          </a:blip>
          <a:stretch>
            <a:fillRect/>
          </a:stretch>
        </p:blipFill>
        <p:spPr>
          <a:xfrm>
            <a:off x="3119236" y="3391660"/>
            <a:ext cx="814841" cy="621651"/>
          </a:xfrm>
          <a:prstGeom prst="rect">
            <a:avLst/>
          </a:prstGeom>
        </p:spPr>
      </p:pic>
      <p:cxnSp>
        <p:nvCxnSpPr>
          <p:cNvPr id="92" name="Conector recto 91"/>
          <p:cNvCxnSpPr/>
          <p:nvPr/>
        </p:nvCxnSpPr>
        <p:spPr>
          <a:xfrm>
            <a:off x="1558938" y="3668725"/>
            <a:ext cx="1266088" cy="2"/>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3" name="Conector recto 92"/>
          <p:cNvCxnSpPr>
            <a:endCxn id="96" idx="3"/>
          </p:cNvCxnSpPr>
          <p:nvPr/>
        </p:nvCxnSpPr>
        <p:spPr>
          <a:xfrm>
            <a:off x="611405" y="3675349"/>
            <a:ext cx="1266088"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94" name="Imagen 93"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370602" y="3434548"/>
            <a:ext cx="481607" cy="481607"/>
          </a:xfrm>
          <a:prstGeom prst="rect">
            <a:avLst/>
          </a:prstGeom>
          <a:ln>
            <a:noFill/>
          </a:ln>
          <a:effectLst>
            <a:outerShdw blurRad="76200" dir="13500000" sy="23000" kx="1200000" algn="br" rotWithShape="0">
              <a:prstClr val="black">
                <a:alpha val="20000"/>
              </a:prstClr>
            </a:outerShdw>
          </a:effectLst>
        </p:spPr>
      </p:pic>
      <p:pic>
        <p:nvPicPr>
          <p:cNvPr id="95" name="Imagen 94"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883244" y="3434547"/>
            <a:ext cx="481607" cy="481607"/>
          </a:xfrm>
          <a:prstGeom prst="rect">
            <a:avLst/>
          </a:prstGeom>
          <a:ln>
            <a:noFill/>
          </a:ln>
          <a:effectLst>
            <a:outerShdw blurRad="76200" dir="13500000" sy="23000" kx="1200000" algn="br" rotWithShape="0">
              <a:prstClr val="black">
                <a:alpha val="20000"/>
              </a:prstClr>
            </a:outerShdw>
          </a:effectLst>
        </p:spPr>
      </p:pic>
      <p:pic>
        <p:nvPicPr>
          <p:cNvPr id="96" name="Imagen 95"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1395886" y="3434547"/>
            <a:ext cx="481607" cy="481607"/>
          </a:xfrm>
          <a:prstGeom prst="rect">
            <a:avLst/>
          </a:prstGeom>
          <a:ln>
            <a:noFill/>
          </a:ln>
          <a:effectLst>
            <a:outerShdw blurRad="76200" dir="13500000" sy="23000" kx="1200000" algn="br" rotWithShape="0">
              <a:prstClr val="black">
                <a:alpha val="20000"/>
              </a:prstClr>
            </a:outerShdw>
          </a:effectLst>
        </p:spPr>
      </p:pic>
      <p:pic>
        <p:nvPicPr>
          <p:cNvPr id="97" name="Imagen 96" descr="Analizadores de redes : Serie CVM-C10"/>
          <p:cNvPicPr>
            <a:picLocks noChangeAspect="1"/>
          </p:cNvPicPr>
          <p:nvPr/>
        </p:nvPicPr>
        <p:blipFill>
          <a:blip r:embed="rId2" cstate="print">
            <a:extLst>
              <a:ext uri="{BEBA8EAE-BF5A-486C-A8C5-ECC9F3942E4B}">
                <a14:imgProps xmlns:a14="http://schemas.microsoft.com/office/drawing/2010/main">
                  <a14:imgLayer r:embed="rId3">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2421170" y="3434546"/>
            <a:ext cx="481607" cy="481607"/>
          </a:xfrm>
          <a:prstGeom prst="rect">
            <a:avLst/>
          </a:prstGeom>
          <a:ln>
            <a:noFill/>
          </a:ln>
          <a:effectLst>
            <a:outerShdw blurRad="76200" dir="13500000" sy="23000" kx="1200000" algn="br" rotWithShape="0">
              <a:prstClr val="black">
                <a:alpha val="20000"/>
              </a:prstClr>
            </a:outerShdw>
          </a:effectLst>
        </p:spPr>
      </p:pic>
      <p:sp>
        <p:nvSpPr>
          <p:cNvPr id="90" name="CuadroTexto 89"/>
          <p:cNvSpPr txBox="1"/>
          <p:nvPr/>
        </p:nvSpPr>
        <p:spPr>
          <a:xfrm>
            <a:off x="1782875" y="3353447"/>
            <a:ext cx="899895" cy="338554"/>
          </a:xfrm>
          <a:prstGeom prst="rect">
            <a:avLst/>
          </a:prstGeom>
          <a:noFill/>
        </p:spPr>
        <p:txBody>
          <a:bodyPr wrap="square" rtlCol="0">
            <a:spAutoFit/>
          </a:bodyPr>
          <a:lstStyle/>
          <a:p>
            <a:r>
              <a:rPr lang="es-MX" sz="1600" b="1" dirty="0">
                <a:solidFill>
                  <a:srgbClr val="FF0000"/>
                </a:solidFill>
              </a:rPr>
              <a:t>RS485</a:t>
            </a:r>
          </a:p>
        </p:txBody>
      </p:sp>
      <p:cxnSp>
        <p:nvCxnSpPr>
          <p:cNvPr id="99" name="Conector recto 98"/>
          <p:cNvCxnSpPr>
            <a:stCxn id="87" idx="3"/>
          </p:cNvCxnSpPr>
          <p:nvPr/>
        </p:nvCxnSpPr>
        <p:spPr>
          <a:xfrm>
            <a:off x="3934077" y="3702486"/>
            <a:ext cx="774825" cy="12655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 name="CuadroTexto 103"/>
          <p:cNvSpPr txBox="1"/>
          <p:nvPr/>
        </p:nvSpPr>
        <p:spPr>
          <a:xfrm>
            <a:off x="318054" y="4850296"/>
            <a:ext cx="2322490" cy="1938992"/>
          </a:xfrm>
          <a:prstGeom prst="rect">
            <a:avLst/>
          </a:prstGeom>
          <a:noFill/>
          <a:scene3d>
            <a:camera prst="isometricBottomDown"/>
            <a:lightRig rig="threePt" dir="t"/>
          </a:scene3d>
        </p:spPr>
        <p:txBody>
          <a:bodyPr wrap="square" rtlCol="0">
            <a:spAutoFit/>
          </a:bodyPr>
          <a:lstStyle/>
          <a:p>
            <a:pPr algn="ctr"/>
            <a:r>
              <a:rPr lang="es-MX" sz="2400" dirty="0"/>
              <a:t>Servidor, convertidores, EDS´ y clientes dentro de la “misma” red</a:t>
            </a:r>
          </a:p>
        </p:txBody>
      </p:sp>
      <p:sp>
        <p:nvSpPr>
          <p:cNvPr id="105" name="CuadroTexto 104"/>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Infraestructura</a:t>
            </a:r>
          </a:p>
        </p:txBody>
      </p:sp>
    </p:spTree>
    <p:extLst>
      <p:ext uri="{BB962C8B-B14F-4D97-AF65-F5344CB8AC3E}">
        <p14:creationId xmlns:p14="http://schemas.microsoft.com/office/powerpoint/2010/main" val="2803812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screen"/>
          <a:srcRect/>
          <a:stretch>
            <a:fillRect/>
          </a:stretch>
        </p:blipFill>
        <p:spPr bwMode="auto">
          <a:xfrm>
            <a:off x="-323850" y="3849203"/>
            <a:ext cx="9467850" cy="2163763"/>
          </a:xfrm>
          <a:prstGeom prst="rect">
            <a:avLst/>
          </a:prstGeom>
          <a:noFill/>
          <a:ln w="9525">
            <a:noFill/>
            <a:miter lim="800000"/>
            <a:headEnd/>
            <a:tailEnd/>
          </a:ln>
        </p:spPr>
      </p:pic>
      <p:sp>
        <p:nvSpPr>
          <p:cNvPr id="400400" name="Rectangle 16"/>
          <p:cNvSpPr>
            <a:spLocks noChangeArrowheads="1"/>
          </p:cNvSpPr>
          <p:nvPr/>
        </p:nvSpPr>
        <p:spPr bwMode="gray">
          <a:xfrm>
            <a:off x="395288" y="969478"/>
            <a:ext cx="8208962" cy="3311525"/>
          </a:xfrm>
          <a:prstGeom prst="rect">
            <a:avLst/>
          </a:prstGeom>
          <a:gradFill rotWithShape="1">
            <a:gsLst>
              <a:gs pos="0">
                <a:srgbClr val="950028"/>
              </a:gs>
              <a:gs pos="100000">
                <a:srgbClr val="95002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108000" tIns="108000" rIns="144000" bIns="72000" anchor="ctr"/>
          <a:lstStyle/>
          <a:p>
            <a:pPr>
              <a:lnSpc>
                <a:spcPct val="115000"/>
              </a:lnSpc>
              <a:spcAft>
                <a:spcPct val="40000"/>
              </a:spcAft>
              <a:defRPr/>
            </a:pPr>
            <a:endParaRPr lang="es-ES" sz="4000" dirty="0">
              <a:solidFill>
                <a:schemeClr val="bg1"/>
              </a:solidFill>
              <a:cs typeface="Arial" charset="0"/>
            </a:endParaRPr>
          </a:p>
          <a:p>
            <a:pPr>
              <a:lnSpc>
                <a:spcPct val="115000"/>
              </a:lnSpc>
              <a:spcAft>
                <a:spcPct val="40000"/>
              </a:spcAft>
              <a:defRPr/>
            </a:pPr>
            <a:endParaRPr lang="es-ES" sz="4000" dirty="0">
              <a:solidFill>
                <a:schemeClr val="bg1"/>
              </a:solidFill>
              <a:cs typeface="Arial" charset="0"/>
            </a:endParaRPr>
          </a:p>
          <a:p>
            <a:pPr algn="ctr">
              <a:lnSpc>
                <a:spcPct val="115000"/>
              </a:lnSpc>
              <a:spcAft>
                <a:spcPct val="40000"/>
              </a:spcAft>
              <a:defRPr/>
            </a:pPr>
            <a:r>
              <a:rPr lang="es-ES" sz="4000" dirty="0">
                <a:solidFill>
                  <a:schemeClr val="bg1"/>
                </a:solidFill>
                <a:cs typeface="Arial" charset="0"/>
              </a:rPr>
              <a:t>Solución óptima como Software de Gestión de </a:t>
            </a:r>
            <a:r>
              <a:rPr lang="es-ES" sz="4000" dirty="0" err="1">
                <a:solidFill>
                  <a:schemeClr val="bg1"/>
                </a:solidFill>
                <a:cs typeface="Arial" charset="0"/>
              </a:rPr>
              <a:t>Energia</a:t>
            </a:r>
            <a:endParaRPr lang="es-ES" sz="4000" dirty="0">
              <a:solidFill>
                <a:schemeClr val="bg1"/>
              </a:solidFill>
              <a:cs typeface="Arial" charset="0"/>
            </a:endParaRPr>
          </a:p>
          <a:p>
            <a:pPr>
              <a:lnSpc>
                <a:spcPct val="115000"/>
              </a:lnSpc>
              <a:spcAft>
                <a:spcPct val="40000"/>
              </a:spcAft>
              <a:defRPr/>
            </a:pPr>
            <a:endParaRPr lang="es-ES" sz="1200" dirty="0">
              <a:solidFill>
                <a:schemeClr val="bg1"/>
              </a:solidFill>
              <a:cs typeface="Arial" charset="0"/>
            </a:endParaRPr>
          </a:p>
          <a:p>
            <a:pPr>
              <a:lnSpc>
                <a:spcPct val="115000"/>
              </a:lnSpc>
              <a:spcAft>
                <a:spcPct val="40000"/>
              </a:spcAft>
              <a:defRPr/>
            </a:pPr>
            <a:endParaRPr lang="es-ES" sz="1800" noProof="1">
              <a:solidFill>
                <a:schemeClr val="bg1"/>
              </a:solidFill>
              <a:latin typeface="Calibri" pitchFamily="34" charset="0"/>
            </a:endParaRPr>
          </a:p>
        </p:txBody>
      </p:sp>
      <p:pic>
        <p:nvPicPr>
          <p:cNvPr id="70659" name="Picture 28"/>
          <p:cNvPicPr>
            <a:picLocks noChangeAspect="1" noChangeArrowheads="1"/>
          </p:cNvPicPr>
          <p:nvPr/>
        </p:nvPicPr>
        <p:blipFill>
          <a:blip r:embed="rId4"/>
          <a:srcRect/>
          <a:stretch>
            <a:fillRect/>
          </a:stretch>
        </p:blipFill>
        <p:spPr bwMode="auto">
          <a:xfrm>
            <a:off x="1512888" y="1185378"/>
            <a:ext cx="5930900" cy="1079500"/>
          </a:xfrm>
          <a:prstGeom prst="rect">
            <a:avLst/>
          </a:prstGeom>
          <a:noFill/>
          <a:ln w="9525">
            <a:noFill/>
            <a:miter lim="800000"/>
            <a:headEnd/>
            <a:tailEnd/>
          </a:ln>
        </p:spPr>
      </p:pic>
      <p:sp>
        <p:nvSpPr>
          <p:cNvPr id="10" name="Rectangle 16"/>
          <p:cNvSpPr>
            <a:spLocks noChangeArrowheads="1"/>
          </p:cNvSpPr>
          <p:nvPr/>
        </p:nvSpPr>
        <p:spPr bwMode="gray">
          <a:xfrm>
            <a:off x="395288" y="5144603"/>
            <a:ext cx="8280400" cy="1584325"/>
          </a:xfrm>
          <a:prstGeom prst="rect">
            <a:avLst/>
          </a:prstGeom>
          <a:gradFill rotWithShape="1">
            <a:gsLst>
              <a:gs pos="0">
                <a:srgbClr val="950028"/>
              </a:gs>
              <a:gs pos="100000">
                <a:srgbClr val="95002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108000" tIns="108000" rIns="144000" bIns="72000" anchor="ctr"/>
          <a:lstStyle/>
          <a:p>
            <a:pPr algn="ctr">
              <a:lnSpc>
                <a:spcPct val="115000"/>
              </a:lnSpc>
              <a:spcAft>
                <a:spcPct val="40000"/>
              </a:spcAft>
              <a:defRPr/>
            </a:pPr>
            <a:r>
              <a:rPr lang="es-ES" sz="4000" dirty="0">
                <a:solidFill>
                  <a:schemeClr val="bg1"/>
                </a:solidFill>
                <a:cs typeface="Arial" charset="0"/>
              </a:rPr>
              <a:t>Imprescindible para verificación de mejoras y justificación de ahorros</a:t>
            </a:r>
          </a:p>
        </p:txBody>
      </p:sp>
      <p:sp>
        <p:nvSpPr>
          <p:cNvPr id="6" name="CuadroTexto 5"/>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1511658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PS_roda.jpg                                                    00D9CAFDMacintosh HD                   C6A5D28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98" y="648203"/>
            <a:ext cx="7643226" cy="573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p:cNvSpPr>
            <a:spLocks noChangeArrowheads="1"/>
          </p:cNvSpPr>
          <p:nvPr/>
        </p:nvSpPr>
        <p:spPr bwMode="auto">
          <a:xfrm>
            <a:off x="4797287" y="3253155"/>
            <a:ext cx="14446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r>
              <a:rPr lang="es-ES_tradnl" altLang="es-MX" sz="2800" dirty="0">
                <a:solidFill>
                  <a:srgbClr val="940028"/>
                </a:solidFill>
                <a:latin typeface="Arial" pitchFamily="34" charset="0"/>
              </a:rPr>
              <a:t>Niveles</a:t>
            </a:r>
          </a:p>
        </p:txBody>
      </p:sp>
      <p:sp>
        <p:nvSpPr>
          <p:cNvPr id="4" name="CuadroTexto 3"/>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2822195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8"/>
          <p:cNvSpPr>
            <a:spLocks noChangeArrowheads="1"/>
          </p:cNvSpPr>
          <p:nvPr/>
        </p:nvSpPr>
        <p:spPr bwMode="auto">
          <a:xfrm>
            <a:off x="3795020" y="1243013"/>
            <a:ext cx="4267200" cy="1371600"/>
          </a:xfrm>
          <a:prstGeom prst="roundRect">
            <a:avLst>
              <a:gd name="adj" fmla="val 16667"/>
            </a:avLst>
          </a:prstGeom>
          <a:solidFill>
            <a:srgbClr val="A51B3C"/>
          </a:solidFill>
          <a:ln w="9525">
            <a:noFill/>
            <a:round/>
            <a:headEnd/>
            <a:tailEnd/>
          </a:ln>
        </p:spPr>
        <p:txBody>
          <a:bodyPr wrap="none" anchor="ctr"/>
          <a:lstStyle/>
          <a:p>
            <a:pPr eaLnBrk="0" hangingPunct="0"/>
            <a:endParaRPr lang="es-ES">
              <a:latin typeface="Times"/>
            </a:endParaRPr>
          </a:p>
        </p:txBody>
      </p:sp>
      <p:sp>
        <p:nvSpPr>
          <p:cNvPr id="4" name="Rectangle 9"/>
          <p:cNvSpPr>
            <a:spLocks noChangeArrowheads="1"/>
          </p:cNvSpPr>
          <p:nvPr/>
        </p:nvSpPr>
        <p:spPr bwMode="auto">
          <a:xfrm>
            <a:off x="1763714" y="1243013"/>
            <a:ext cx="6055070" cy="352425"/>
          </a:xfrm>
          <a:prstGeom prst="rect">
            <a:avLst/>
          </a:prstGeom>
          <a:noFill/>
          <a:ln w="9525">
            <a:noFill/>
            <a:miter lim="800000"/>
            <a:headEnd/>
            <a:tailEnd/>
          </a:ln>
        </p:spPr>
        <p:txBody>
          <a:bodyPr wrap="square">
            <a:spAutoFit/>
          </a:bodyPr>
          <a:lstStyle/>
          <a:p>
            <a:pPr algn="r">
              <a:lnSpc>
                <a:spcPct val="90000"/>
              </a:lnSpc>
              <a:buClr>
                <a:srgbClr val="000000"/>
              </a:buClr>
              <a:buSzPct val="100000"/>
              <a:buFont typeface="Arial" charset="0"/>
              <a:buNone/>
            </a:pPr>
            <a:r>
              <a:rPr lang="es-ES_tradnl" sz="2800" baseline="-10000" dirty="0">
                <a:solidFill>
                  <a:schemeClr val="bg1"/>
                </a:solidFill>
                <a:latin typeface="MetaPlusBold-Italic"/>
                <a:ea typeface="Arial Unicode MS" pitchFamily="34" charset="-128"/>
                <a:cs typeface="Arial Unicode MS" pitchFamily="34" charset="-128"/>
              </a:rPr>
              <a:t>Sede en </a:t>
            </a:r>
            <a:r>
              <a:rPr lang="es-ES_tradnl" sz="2800" baseline="-10000" dirty="0" err="1">
                <a:solidFill>
                  <a:schemeClr val="bg1"/>
                </a:solidFill>
                <a:latin typeface="MetaPlusBold-Italic"/>
                <a:ea typeface="Arial Unicode MS" pitchFamily="34" charset="-128"/>
                <a:cs typeface="Arial Unicode MS" pitchFamily="34" charset="-128"/>
              </a:rPr>
              <a:t>Viladecavalls</a:t>
            </a:r>
            <a:r>
              <a:rPr lang="es-ES_tradnl" sz="2800" baseline="-10000" dirty="0">
                <a:solidFill>
                  <a:schemeClr val="bg1"/>
                </a:solidFill>
                <a:latin typeface="MetaPlusBold-Italic"/>
                <a:ea typeface="Arial Unicode MS" pitchFamily="34" charset="-128"/>
                <a:cs typeface="Arial Unicode MS" pitchFamily="34" charset="-128"/>
              </a:rPr>
              <a:t> (Barcelona)</a:t>
            </a:r>
          </a:p>
        </p:txBody>
      </p:sp>
      <p:pic>
        <p:nvPicPr>
          <p:cNvPr id="5" name="Picture 6"/>
          <p:cNvPicPr>
            <a:picLocks noChangeAspect="1" noChangeArrowheads="1"/>
          </p:cNvPicPr>
          <p:nvPr/>
        </p:nvPicPr>
        <p:blipFill>
          <a:blip r:embed="rId2" cstate="print"/>
          <a:srcRect/>
          <a:stretch>
            <a:fillRect/>
          </a:stretch>
        </p:blipFill>
        <p:spPr bwMode="auto">
          <a:xfrm>
            <a:off x="1368464" y="1812017"/>
            <a:ext cx="6695996" cy="262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uadroTexto 5"/>
          <p:cNvSpPr txBox="1"/>
          <p:nvPr/>
        </p:nvSpPr>
        <p:spPr>
          <a:xfrm>
            <a:off x="7023653" y="13884"/>
            <a:ext cx="2120347" cy="461665"/>
          </a:xfrm>
          <a:prstGeom prst="rect">
            <a:avLst/>
          </a:prstGeom>
          <a:noFill/>
        </p:spPr>
        <p:txBody>
          <a:bodyPr wrap="square" rtlCol="0">
            <a:spAutoFit/>
          </a:bodyPr>
          <a:lstStyle/>
          <a:p>
            <a:r>
              <a:rPr lang="es-MX" sz="2400" i="1" dirty="0">
                <a:solidFill>
                  <a:schemeClr val="tx1">
                    <a:lumMod val="65000"/>
                    <a:lumOff val="35000"/>
                  </a:schemeClr>
                </a:solidFill>
              </a:rPr>
              <a:t>-Introducción-</a:t>
            </a:r>
          </a:p>
        </p:txBody>
      </p:sp>
    </p:spTree>
    <p:extLst>
      <p:ext uri="{BB962C8B-B14F-4D97-AF65-F5344CB8AC3E}">
        <p14:creationId xmlns:p14="http://schemas.microsoft.com/office/powerpoint/2010/main" val="33864433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09600" y="1303402"/>
            <a:ext cx="7994650" cy="478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3">
              <a:lnSpc>
                <a:spcPts val="2400"/>
              </a:lnSpc>
              <a:spcAft>
                <a:spcPts val="1000"/>
              </a:spcAft>
            </a:pPr>
            <a:endParaRPr lang="es-ES_tradnl" sz="1800" u="sng" dirty="0">
              <a:solidFill>
                <a:srgbClr val="36454E"/>
              </a:solidFill>
              <a:latin typeface="Arial" pitchFamily="34" charset="0"/>
            </a:endParaRPr>
          </a:p>
          <a:p>
            <a:pPr lvl="3">
              <a:lnSpc>
                <a:spcPts val="2400"/>
              </a:lnSpc>
              <a:spcAft>
                <a:spcPts val="1000"/>
              </a:spcAft>
            </a:pPr>
            <a:r>
              <a:rPr lang="es-ES_tradnl" sz="1800" u="sng" dirty="0">
                <a:solidFill>
                  <a:srgbClr val="36454E"/>
                </a:solidFill>
                <a:latin typeface="Arial" pitchFamily="34" charset="0"/>
              </a:rPr>
              <a:t>Plataforma de comunicaciones (motor</a:t>
            </a:r>
            <a:r>
              <a:rPr lang="es-ES_tradnl" sz="1800" dirty="0">
                <a:solidFill>
                  <a:srgbClr val="36454E"/>
                </a:solidFill>
                <a:latin typeface="Arial" pitchFamily="34" charset="0"/>
              </a:rPr>
              <a:t>):</a:t>
            </a:r>
            <a:br>
              <a:rPr lang="es-ES_tradnl" sz="1800" dirty="0">
                <a:solidFill>
                  <a:srgbClr val="36454E"/>
                </a:solidFill>
                <a:latin typeface="Arial" pitchFamily="34" charset="0"/>
              </a:rPr>
            </a:br>
            <a:r>
              <a:rPr lang="es-ES_tradnl" sz="1800" b="0" dirty="0">
                <a:solidFill>
                  <a:srgbClr val="36454E"/>
                </a:solidFill>
                <a:latin typeface="Arial" pitchFamily="34" charset="0"/>
              </a:rPr>
              <a:t>Permite mantener las comunicaciones ininterrumpidamente. Al trabajar como servicio de Windows®, únicamente se pierden las comunicaciones si se para el ordenador.</a:t>
            </a:r>
          </a:p>
          <a:p>
            <a:pPr lvl="3">
              <a:lnSpc>
                <a:spcPts val="2400"/>
              </a:lnSpc>
              <a:spcAft>
                <a:spcPts val="1000"/>
              </a:spcAft>
            </a:pPr>
            <a:r>
              <a:rPr lang="es-ES_tradnl" sz="1800" u="sng" dirty="0">
                <a:solidFill>
                  <a:srgbClr val="36454E"/>
                </a:solidFill>
                <a:latin typeface="Arial" pitchFamily="34" charset="0"/>
              </a:rPr>
              <a:t>Editor</a:t>
            </a:r>
            <a:r>
              <a:rPr lang="es-ES_tradnl" sz="1800" dirty="0">
                <a:solidFill>
                  <a:srgbClr val="36454E"/>
                </a:solidFill>
                <a:latin typeface="Arial" pitchFamily="34" charset="0"/>
              </a:rPr>
              <a:t/>
            </a:r>
            <a:br>
              <a:rPr lang="es-ES_tradnl" sz="1800" dirty="0">
                <a:solidFill>
                  <a:srgbClr val="36454E"/>
                </a:solidFill>
                <a:latin typeface="Arial" pitchFamily="34" charset="0"/>
              </a:rPr>
            </a:br>
            <a:r>
              <a:rPr lang="es-ES_tradnl" sz="1800" b="0" dirty="0">
                <a:solidFill>
                  <a:srgbClr val="36454E"/>
                </a:solidFill>
                <a:latin typeface="Arial" pitchFamily="34" charset="0"/>
              </a:rPr>
              <a:t>Al desvincular el editor de la plataforma de comunicaciones, se pueden editar las aplicaciones vía </a:t>
            </a:r>
            <a:r>
              <a:rPr lang="es-ES_tradnl" sz="1800" b="0" i="1" dirty="0">
                <a:solidFill>
                  <a:srgbClr val="36454E"/>
                </a:solidFill>
                <a:latin typeface="Arial" pitchFamily="34" charset="0"/>
              </a:rPr>
              <a:t>offline</a:t>
            </a:r>
            <a:r>
              <a:rPr lang="es-ES_tradnl" sz="1800" b="0" dirty="0">
                <a:solidFill>
                  <a:srgbClr val="36454E"/>
                </a:solidFill>
                <a:latin typeface="Arial" pitchFamily="34" charset="0"/>
              </a:rPr>
              <a:t>, facilitando la edición de las aplicaciones a los integradores. Esta acción permite editar las aplicaciones, ubicadas a kilómetros de distancia, que disponen de conexión a internet.</a:t>
            </a:r>
          </a:p>
          <a:p>
            <a:pPr lvl="3">
              <a:lnSpc>
                <a:spcPts val="2400"/>
              </a:lnSpc>
              <a:spcAft>
                <a:spcPts val="1000"/>
              </a:spcAft>
            </a:pPr>
            <a:r>
              <a:rPr lang="es-ES_tradnl" sz="1800" u="sng" dirty="0">
                <a:solidFill>
                  <a:srgbClr val="36454E"/>
                </a:solidFill>
                <a:latin typeface="Arial" pitchFamily="34" charset="0"/>
              </a:rPr>
              <a:t>Cliente </a:t>
            </a:r>
            <a:r>
              <a:rPr lang="es-ES_tradnl" sz="1800" u="sng" dirty="0" err="1">
                <a:solidFill>
                  <a:srgbClr val="36454E"/>
                </a:solidFill>
                <a:latin typeface="Arial" pitchFamily="34" charset="0"/>
              </a:rPr>
              <a:t>PowerStudio</a:t>
            </a:r>
            <a:r>
              <a:rPr lang="es-ES_tradnl" sz="1800" dirty="0">
                <a:solidFill>
                  <a:srgbClr val="36454E"/>
                </a:solidFill>
                <a:latin typeface="Arial" pitchFamily="34" charset="0"/>
              </a:rPr>
              <a:t/>
            </a:r>
            <a:br>
              <a:rPr lang="es-ES_tradnl" sz="1800" dirty="0">
                <a:solidFill>
                  <a:srgbClr val="36454E"/>
                </a:solidFill>
                <a:latin typeface="Arial" pitchFamily="34" charset="0"/>
              </a:rPr>
            </a:br>
            <a:r>
              <a:rPr lang="es-ES_tradnl" sz="1800" b="0" dirty="0">
                <a:solidFill>
                  <a:srgbClr val="36454E"/>
                </a:solidFill>
                <a:latin typeface="Arial" pitchFamily="34" charset="0"/>
              </a:rPr>
              <a:t>Permite interactuar con el motor de comunicaciones, tanto para visualizar la aplicación, como para gestionar parámetros.</a:t>
            </a:r>
          </a:p>
        </p:txBody>
      </p:sp>
      <p:pic>
        <p:nvPicPr>
          <p:cNvPr id="3" name="Picture 3" descr="PS_comm.jpg                                                    00D9CAFDMacintosh HD                   C6A5D28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44824"/>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10;PS_Editor.jpg                                                  00D9CAFDMacintosh HD                   C6A5D28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02" y="3356992"/>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PS_cliente.jpg                                                 00D9CAFDMacintosh HD                   C6A5D28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60202" y="5085184"/>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683568" y="1276411"/>
            <a:ext cx="1087990" cy="369332"/>
          </a:xfrm>
          <a:prstGeom prst="rect">
            <a:avLst/>
          </a:prstGeom>
        </p:spPr>
        <p:txBody>
          <a:bodyPr wrap="none">
            <a:spAutoFit/>
          </a:bodyPr>
          <a:lstStyle/>
          <a:p>
            <a:r>
              <a:rPr lang="es-MX" u="sng" dirty="0"/>
              <a:t>Software:</a:t>
            </a:r>
          </a:p>
        </p:txBody>
      </p:sp>
      <p:sp>
        <p:nvSpPr>
          <p:cNvPr id="7" name="CuadroTexto 6"/>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6456543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35" y="1834742"/>
            <a:ext cx="8619465" cy="4169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0" name="Picture 2" descr="Logo_PSS.jpg                                                   00D9CAFDMacintosh HD                   C6A5D28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679" y="6015579"/>
            <a:ext cx="23399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p:cNvSpPr>
            <a:spLocks noChangeArrowheads="1"/>
          </p:cNvSpPr>
          <p:nvPr/>
        </p:nvSpPr>
        <p:spPr bwMode="auto">
          <a:xfrm>
            <a:off x="107504" y="692696"/>
            <a:ext cx="8807896"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pPr>
              <a:spcAft>
                <a:spcPts val="850"/>
              </a:spcAft>
            </a:pPr>
            <a:r>
              <a:rPr lang="es-ES_tradnl" altLang="es-MX" sz="2000" dirty="0">
                <a:solidFill>
                  <a:srgbClr val="AA0007"/>
                </a:solidFill>
                <a:latin typeface="Arial" pitchFamily="34" charset="0"/>
              </a:rPr>
              <a:t>Variables en tiempo real</a:t>
            </a:r>
          </a:p>
          <a:p>
            <a:r>
              <a:rPr lang="es-ES_tradnl" altLang="es-MX" sz="2000" b="0" dirty="0">
                <a:solidFill>
                  <a:srgbClr val="00353A"/>
                </a:solidFill>
                <a:latin typeface="Arial" pitchFamily="34" charset="0"/>
              </a:rPr>
              <a:t>Visualización de todas las variables medidas en tiempo real de todos los equipos.</a:t>
            </a:r>
          </a:p>
        </p:txBody>
      </p:sp>
      <p:sp>
        <p:nvSpPr>
          <p:cNvPr id="7" name="CuadroTexto 6"/>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512608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107504" y="692696"/>
            <a:ext cx="8807896"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pPr>
              <a:spcAft>
                <a:spcPts val="850"/>
              </a:spcAft>
            </a:pPr>
            <a:r>
              <a:rPr lang="es-ES_tradnl" altLang="es-MX" sz="2000" dirty="0">
                <a:solidFill>
                  <a:srgbClr val="AA0007"/>
                </a:solidFill>
                <a:latin typeface="Arial" pitchFamily="34" charset="0"/>
              </a:rPr>
              <a:t>Graficas</a:t>
            </a:r>
          </a:p>
          <a:p>
            <a:r>
              <a:rPr lang="es-ES_tradnl" altLang="es-MX" sz="2000" b="0" dirty="0">
                <a:solidFill>
                  <a:srgbClr val="00353A"/>
                </a:solidFill>
                <a:latin typeface="HelveticaNeue" charset="0"/>
              </a:rPr>
              <a:t>Representación gráfica de los históricos registrados por el </a:t>
            </a:r>
            <a:r>
              <a:rPr lang="es-ES_tradnl" altLang="es-MX" sz="2000" b="0" i="1" dirty="0">
                <a:solidFill>
                  <a:srgbClr val="00353A"/>
                </a:solidFill>
                <a:latin typeface="HelveticaNeue-Italic" charset="0"/>
              </a:rPr>
              <a:t>software. </a:t>
            </a:r>
            <a:r>
              <a:rPr lang="es-ES_tradnl" altLang="es-MX" sz="2000" b="0" dirty="0">
                <a:solidFill>
                  <a:srgbClr val="00353A"/>
                </a:solidFill>
                <a:latin typeface="HelveticaNeue" charset="0"/>
              </a:rPr>
              <a:t>Permite configurar colores y disposición de forma individual</a:t>
            </a:r>
            <a:r>
              <a:rPr lang="es-ES_tradnl" altLang="es-MX" sz="2000" b="0" dirty="0">
                <a:solidFill>
                  <a:srgbClr val="00353A"/>
                </a:solidFill>
                <a:latin typeface="Arial" pitchFamily="34" charset="0"/>
              </a:rPr>
              <a:t>.</a:t>
            </a:r>
          </a:p>
        </p:txBody>
      </p:sp>
      <p:pic>
        <p:nvPicPr>
          <p:cNvPr id="3" name="2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916832"/>
            <a:ext cx="8725082" cy="4130901"/>
          </a:xfrm>
          <a:prstGeom prst="rect">
            <a:avLst/>
          </a:prstGeom>
        </p:spPr>
      </p:pic>
      <p:pic>
        <p:nvPicPr>
          <p:cNvPr id="4" name="3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25" y="2420888"/>
            <a:ext cx="8725082" cy="4130901"/>
          </a:xfrm>
          <a:prstGeom prst="rect">
            <a:avLst/>
          </a:prstGeom>
        </p:spPr>
      </p:pic>
      <p:pic>
        <p:nvPicPr>
          <p:cNvPr id="6" name="Picture 2" descr="Logo_PSS.jpg                                                   00D9CAFDMacintosh HD                   C6A5D28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5679" y="6015579"/>
            <a:ext cx="23399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313330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107504" y="692696"/>
            <a:ext cx="8807896"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pPr>
              <a:spcAft>
                <a:spcPts val="850"/>
              </a:spcAft>
            </a:pPr>
            <a:r>
              <a:rPr lang="es-ES_tradnl" altLang="es-MX" sz="2000" dirty="0">
                <a:solidFill>
                  <a:srgbClr val="AA0007"/>
                </a:solidFill>
                <a:latin typeface="Arial" pitchFamily="34" charset="0"/>
              </a:rPr>
              <a:t>Tablas</a:t>
            </a:r>
          </a:p>
          <a:p>
            <a:r>
              <a:rPr lang="es-ES_tradnl" altLang="es-MX" sz="2000" b="0" dirty="0">
                <a:solidFill>
                  <a:srgbClr val="00353A"/>
                </a:solidFill>
                <a:latin typeface="HelveticaNeue" charset="0"/>
              </a:rPr>
              <a:t>Visualización de los datos mediante tablas, con posibilidad</a:t>
            </a:r>
            <a:br>
              <a:rPr lang="es-ES_tradnl" altLang="es-MX" sz="2000" b="0" dirty="0">
                <a:solidFill>
                  <a:srgbClr val="00353A"/>
                </a:solidFill>
                <a:latin typeface="HelveticaNeue" charset="0"/>
              </a:rPr>
            </a:br>
            <a:r>
              <a:rPr lang="es-ES_tradnl" altLang="es-MX" sz="2000" b="0" dirty="0">
                <a:solidFill>
                  <a:srgbClr val="00353A"/>
                </a:solidFill>
                <a:latin typeface="HelveticaNeue" charset="0"/>
              </a:rPr>
              <a:t>de exportación a ficheros de texto o </a:t>
            </a:r>
            <a:r>
              <a:rPr lang="es-ES_tradnl" altLang="es-MX" sz="2000" b="0" dirty="0" err="1">
                <a:solidFill>
                  <a:srgbClr val="00353A"/>
                </a:solidFill>
                <a:latin typeface="HelveticaNeue" charset="0"/>
              </a:rPr>
              <a:t>excell</a:t>
            </a:r>
            <a:r>
              <a:rPr lang="es-ES_tradnl" altLang="es-MX" sz="2000" b="0" dirty="0">
                <a:solidFill>
                  <a:srgbClr val="00353A"/>
                </a:solidFill>
                <a:latin typeface="HelveticaNeue" charset="0"/>
              </a:rPr>
              <a:t>.</a:t>
            </a:r>
          </a:p>
        </p:txBody>
      </p:sp>
      <p:pic>
        <p:nvPicPr>
          <p:cNvPr id="2" name="1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7" y="1854331"/>
            <a:ext cx="9144000" cy="4382981"/>
          </a:xfrm>
          <a:prstGeom prst="rect">
            <a:avLst/>
          </a:prstGeom>
        </p:spPr>
      </p:pic>
      <p:pic>
        <p:nvPicPr>
          <p:cNvPr id="5" name="4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1865031"/>
            <a:ext cx="5395428" cy="4999154"/>
          </a:xfrm>
          <a:prstGeom prst="rect">
            <a:avLst/>
          </a:prstGeom>
        </p:spPr>
      </p:pic>
      <p:pic>
        <p:nvPicPr>
          <p:cNvPr id="6" name="Picture 2" descr="Logo_PSS.jpg                                                   00D9CAFDMacintosh HD                   C6A5D28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5679" y="6015579"/>
            <a:ext cx="23399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313073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107504" y="692696"/>
            <a:ext cx="8807896" cy="82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pPr>
              <a:spcAft>
                <a:spcPts val="850"/>
              </a:spcAft>
            </a:pPr>
            <a:r>
              <a:rPr lang="es-ES_tradnl" altLang="es-MX" sz="2000" dirty="0">
                <a:solidFill>
                  <a:srgbClr val="AA0007"/>
                </a:solidFill>
                <a:latin typeface="Arial" pitchFamily="34" charset="0"/>
              </a:rPr>
              <a:t>XML</a:t>
            </a:r>
          </a:p>
          <a:p>
            <a:r>
              <a:rPr lang="es-ES_tradnl" altLang="es-MX" sz="2000" b="0" dirty="0">
                <a:solidFill>
                  <a:srgbClr val="00353A"/>
                </a:solidFill>
                <a:latin typeface="HelveticaNeue" charset="0"/>
              </a:rPr>
              <a:t>Servidor XML para acceder a los datos remotamente.</a:t>
            </a:r>
          </a:p>
        </p:txBody>
      </p:sp>
      <p:pic>
        <p:nvPicPr>
          <p:cNvPr id="6" name="Picture 4" descr="&#10;PS_XML.jpg                                                     00D9CAFDMacintosh HD                   C6A5D28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27705" y="1730487"/>
            <a:ext cx="8487695" cy="401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ogo_PSS.jpg                                                   00D9CAFDMacintosh HD                   C6A5D28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679" y="6015579"/>
            <a:ext cx="23399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35836968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Recorte de pantalla"/>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53478" y="1374304"/>
            <a:ext cx="2551230" cy="1234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8 Imagen" descr="Recorte de pantalla"/>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329093" y="2011907"/>
            <a:ext cx="2520280" cy="1193230"/>
          </a:xfrm>
          <a:prstGeom prst="rect">
            <a:avLst/>
          </a:prstGeom>
        </p:spPr>
      </p:pic>
      <p:pic>
        <p:nvPicPr>
          <p:cNvPr id="10" name="9 Imagen" descr="Recorte de pantalla"/>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933798" y="1374304"/>
            <a:ext cx="2448272" cy="1173527"/>
          </a:xfrm>
          <a:prstGeom prst="rect">
            <a:avLst/>
          </a:prstGeom>
        </p:spPr>
      </p:pic>
      <p:pic>
        <p:nvPicPr>
          <p:cNvPr id="11" name="Picture 5" descr="PSS_SCADAscreen.jpg                                            00D9CAFDMacintosh HD                   C6A5D28E:"/>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948661" y="4146201"/>
            <a:ext cx="2640572" cy="158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4429742" y="2886472"/>
            <a:ext cx="1008112" cy="1107996"/>
          </a:xfrm>
          <a:prstGeom prst="rect">
            <a:avLst/>
          </a:prstGeom>
          <a:noFill/>
        </p:spPr>
        <p:txBody>
          <a:bodyPr wrap="square" rtlCol="0">
            <a:spAutoFit/>
          </a:bodyPr>
          <a:lstStyle/>
          <a:p>
            <a:r>
              <a:rPr lang="es-MX" sz="6600" dirty="0"/>
              <a:t>+</a:t>
            </a:r>
          </a:p>
        </p:txBody>
      </p:sp>
      <p:pic>
        <p:nvPicPr>
          <p:cNvPr id="12" name="Picture 4" descr="PSS_informes.jpg                                               00D9CAFDMacintosh HD                   C6A5D28E:"/>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3700700" y="3750568"/>
            <a:ext cx="2035996" cy="183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SS_sucesos.jpg                                                00D9CAFDMacintosh HD                   C6A5D28E:"/>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5849373" y="3359328"/>
            <a:ext cx="1061175" cy="239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405406" y="5550768"/>
            <a:ext cx="7128792" cy="369332"/>
          </a:xfrm>
          <a:prstGeom prst="rect">
            <a:avLst/>
          </a:prstGeom>
          <a:noFill/>
        </p:spPr>
        <p:txBody>
          <a:bodyPr wrap="square" rtlCol="0">
            <a:spAutoFit/>
          </a:bodyPr>
          <a:lstStyle/>
          <a:p>
            <a:r>
              <a:rPr lang="es-MX" b="1" dirty="0"/>
              <a:t>__________________________________________________</a:t>
            </a:r>
          </a:p>
        </p:txBody>
      </p:sp>
      <p:sp>
        <p:nvSpPr>
          <p:cNvPr id="4" name="3 CuadroTexto"/>
          <p:cNvSpPr txBox="1"/>
          <p:nvPr/>
        </p:nvSpPr>
        <p:spPr>
          <a:xfrm>
            <a:off x="2845567" y="6057481"/>
            <a:ext cx="4824536" cy="584775"/>
          </a:xfrm>
          <a:prstGeom prst="rect">
            <a:avLst/>
          </a:prstGeom>
          <a:noFill/>
        </p:spPr>
        <p:txBody>
          <a:bodyPr wrap="square" rtlCol="0">
            <a:spAutoFit/>
          </a:bodyPr>
          <a:lstStyle/>
          <a:p>
            <a:r>
              <a:rPr lang="es-MX" sz="3200" b="1" i="1" dirty="0" err="1">
                <a:solidFill>
                  <a:srgbClr val="C00000"/>
                </a:solidFill>
              </a:rPr>
              <a:t>PowerStudio</a:t>
            </a:r>
            <a:r>
              <a:rPr lang="es-MX" sz="3200" b="1" i="1" dirty="0">
                <a:solidFill>
                  <a:srgbClr val="C00000"/>
                </a:solidFill>
              </a:rPr>
              <a:t> </a:t>
            </a:r>
            <a:r>
              <a:rPr lang="es-MX" sz="3200" b="1" i="1" dirty="0" err="1">
                <a:solidFill>
                  <a:srgbClr val="C00000"/>
                </a:solidFill>
              </a:rPr>
              <a:t>Scada</a:t>
            </a:r>
            <a:endParaRPr lang="es-MX" sz="3200" b="1" i="1" dirty="0">
              <a:solidFill>
                <a:srgbClr val="C00000"/>
              </a:solidFill>
            </a:endParaRPr>
          </a:p>
        </p:txBody>
      </p:sp>
      <p:sp>
        <p:nvSpPr>
          <p:cNvPr id="6" name="Abrir llave 5"/>
          <p:cNvSpPr/>
          <p:nvPr/>
        </p:nvSpPr>
        <p:spPr>
          <a:xfrm>
            <a:off x="304800" y="1330172"/>
            <a:ext cx="145774" cy="21529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8" name="Cerrar llave 7"/>
          <p:cNvSpPr/>
          <p:nvPr/>
        </p:nvSpPr>
        <p:spPr>
          <a:xfrm>
            <a:off x="1763211" y="1330172"/>
            <a:ext cx="210664" cy="21102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5" name="CuadroTexto 14"/>
          <p:cNvSpPr txBox="1"/>
          <p:nvPr/>
        </p:nvSpPr>
        <p:spPr>
          <a:xfrm>
            <a:off x="450574" y="1440564"/>
            <a:ext cx="1334370" cy="1846659"/>
          </a:xfrm>
          <a:prstGeom prst="rect">
            <a:avLst/>
          </a:prstGeom>
          <a:noFill/>
        </p:spPr>
        <p:txBody>
          <a:bodyPr wrap="square" rtlCol="0">
            <a:spAutoFit/>
          </a:bodyPr>
          <a:lstStyle/>
          <a:p>
            <a:r>
              <a:rPr lang="es-MX" sz="1900" dirty="0"/>
              <a:t>Datos en tiempo real, gráficas, tablas, </a:t>
            </a:r>
            <a:r>
              <a:rPr lang="es-MX" sz="1900" dirty="0" err="1"/>
              <a:t>xml</a:t>
            </a:r>
            <a:r>
              <a:rPr lang="es-MX" sz="1900" dirty="0"/>
              <a:t>, exportar…</a:t>
            </a:r>
          </a:p>
        </p:txBody>
      </p:sp>
      <p:sp>
        <p:nvSpPr>
          <p:cNvPr id="16" name="Abrir llave 15"/>
          <p:cNvSpPr/>
          <p:nvPr/>
        </p:nvSpPr>
        <p:spPr>
          <a:xfrm>
            <a:off x="298176" y="3629428"/>
            <a:ext cx="145774" cy="21529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7" name="Cerrar llave 16"/>
          <p:cNvSpPr/>
          <p:nvPr/>
        </p:nvSpPr>
        <p:spPr>
          <a:xfrm>
            <a:off x="1756587" y="3629428"/>
            <a:ext cx="210664" cy="21102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8" name="CuadroTexto 17"/>
          <p:cNvSpPr txBox="1"/>
          <p:nvPr/>
        </p:nvSpPr>
        <p:spPr>
          <a:xfrm>
            <a:off x="443950" y="3739820"/>
            <a:ext cx="1334370" cy="1846659"/>
          </a:xfrm>
          <a:prstGeom prst="rect">
            <a:avLst/>
          </a:prstGeom>
          <a:noFill/>
        </p:spPr>
        <p:txBody>
          <a:bodyPr wrap="square" rtlCol="0">
            <a:spAutoFit/>
          </a:bodyPr>
          <a:lstStyle/>
          <a:p>
            <a:r>
              <a:rPr lang="es-MX" sz="1900" dirty="0"/>
              <a:t>Pantallas </a:t>
            </a:r>
            <a:r>
              <a:rPr lang="es-MX" sz="1900" dirty="0" err="1"/>
              <a:t>Scada</a:t>
            </a:r>
            <a:r>
              <a:rPr lang="es-MX" sz="1900" dirty="0"/>
              <a:t>, Informes (índices, facturas) Alarmas</a:t>
            </a:r>
          </a:p>
        </p:txBody>
      </p:sp>
      <p:sp>
        <p:nvSpPr>
          <p:cNvPr id="19" name="CuadroTexto 18"/>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185338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par>
                                <p:cTn id="32" presetID="3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3"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plus(in)">
                                      <p:cBhvr>
                                        <p:cTn id="4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ChangeArrowheads="1"/>
          </p:cNvSpPr>
          <p:nvPr/>
        </p:nvSpPr>
        <p:spPr bwMode="auto">
          <a:xfrm>
            <a:off x="107504" y="692696"/>
            <a:ext cx="9036496" cy="131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pPr>
              <a:spcAft>
                <a:spcPts val="850"/>
              </a:spcAft>
            </a:pPr>
            <a:r>
              <a:rPr lang="es-ES_tradnl" altLang="es-MX" sz="1800" dirty="0">
                <a:solidFill>
                  <a:srgbClr val="AA0007"/>
                </a:solidFill>
                <a:latin typeface="Arial" pitchFamily="34" charset="0"/>
              </a:rPr>
              <a:t>Pantallas SCADA</a:t>
            </a:r>
          </a:p>
          <a:p>
            <a:r>
              <a:rPr lang="es-ES_tradnl" altLang="es-MX" sz="1800" b="0" dirty="0">
                <a:solidFill>
                  <a:srgbClr val="36434D"/>
                </a:solidFill>
                <a:latin typeface="HelveticaNeue" charset="0"/>
              </a:rPr>
              <a:t>Con las pantallas SCADA se puede configurar todo tipo de ventanas interactivas, crear pantallas personalizadas y combinar diferentes parámetros de distintos equipos </a:t>
            </a:r>
            <a:r>
              <a:rPr lang="es-ES_tradnl" altLang="es-MX" sz="1800" dirty="0">
                <a:solidFill>
                  <a:srgbClr val="36434D"/>
                </a:solidFill>
                <a:latin typeface="HelveticaNeue-Bold" charset="0"/>
              </a:rPr>
              <a:t>CIRCUTOR </a:t>
            </a:r>
            <a:r>
              <a:rPr lang="es-ES_tradnl" altLang="es-MX" sz="1800" b="0" dirty="0">
                <a:solidFill>
                  <a:srgbClr val="36434D"/>
                </a:solidFill>
                <a:latin typeface="HelveticaNeue" charset="0"/>
              </a:rPr>
              <a:t>de forma sencilla.</a:t>
            </a:r>
            <a:endParaRPr lang="es-ES_tradnl" altLang="es-MX" sz="1800" b="0" dirty="0">
              <a:solidFill>
                <a:srgbClr val="00353A"/>
              </a:solidFill>
              <a:latin typeface="HelveticaNeue" charset="0"/>
            </a:endParaRPr>
          </a:p>
        </p:txBody>
      </p:sp>
      <p:pic>
        <p:nvPicPr>
          <p:cNvPr id="16" name="Picture 4" descr="Unifil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17599" y="1916832"/>
            <a:ext cx="5579035"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6 Imagen" descr="Recorte de pantalla"/>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13443" y="1995502"/>
            <a:ext cx="6387346" cy="4307156"/>
          </a:xfrm>
          <a:prstGeom prst="rect">
            <a:avLst/>
          </a:prstGeom>
        </p:spPr>
      </p:pic>
      <p:pic>
        <p:nvPicPr>
          <p:cNvPr id="2" name="Imagen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454215" y="2008441"/>
            <a:ext cx="6763392" cy="4294217"/>
          </a:xfrm>
          <a:prstGeom prst="rect">
            <a:avLst/>
          </a:prstGeom>
        </p:spPr>
      </p:pic>
      <p:sp>
        <p:nvSpPr>
          <p:cNvPr id="3" name="Rectángulo 2"/>
          <p:cNvSpPr/>
          <p:nvPr/>
        </p:nvSpPr>
        <p:spPr>
          <a:xfrm>
            <a:off x="1547046" y="2087111"/>
            <a:ext cx="781879" cy="331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3 CuadroTexto"/>
          <p:cNvSpPr txBox="1"/>
          <p:nvPr/>
        </p:nvSpPr>
        <p:spPr>
          <a:xfrm>
            <a:off x="2845567" y="6057481"/>
            <a:ext cx="4824536" cy="584775"/>
          </a:xfrm>
          <a:prstGeom prst="rect">
            <a:avLst/>
          </a:prstGeom>
          <a:noFill/>
        </p:spPr>
        <p:txBody>
          <a:bodyPr wrap="square" rtlCol="0">
            <a:spAutoFit/>
          </a:bodyPr>
          <a:lstStyle/>
          <a:p>
            <a:r>
              <a:rPr lang="es-MX" sz="3200" b="1" i="1" dirty="0" err="1">
                <a:solidFill>
                  <a:srgbClr val="C00000"/>
                </a:solidFill>
              </a:rPr>
              <a:t>PowerStudio</a:t>
            </a:r>
            <a:r>
              <a:rPr lang="es-MX" sz="3200" b="1" i="1" dirty="0">
                <a:solidFill>
                  <a:srgbClr val="C00000"/>
                </a:solidFill>
              </a:rPr>
              <a:t> </a:t>
            </a:r>
            <a:r>
              <a:rPr lang="es-MX" sz="3200" b="1" i="1" dirty="0" err="1">
                <a:solidFill>
                  <a:srgbClr val="C00000"/>
                </a:solidFill>
              </a:rPr>
              <a:t>Scada</a:t>
            </a:r>
            <a:endParaRPr lang="es-MX" sz="3200" b="1" i="1" dirty="0">
              <a:solidFill>
                <a:srgbClr val="C00000"/>
              </a:solidFill>
            </a:endParaRPr>
          </a:p>
        </p:txBody>
      </p:sp>
      <p:sp>
        <p:nvSpPr>
          <p:cNvPr id="9" name="CuadroTexto 8"/>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7798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plus(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ChangeArrowheads="1"/>
          </p:cNvSpPr>
          <p:nvPr/>
        </p:nvSpPr>
        <p:spPr bwMode="auto">
          <a:xfrm>
            <a:off x="107504" y="692696"/>
            <a:ext cx="9036496" cy="103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pPr>
              <a:spcAft>
                <a:spcPts val="850"/>
              </a:spcAft>
            </a:pPr>
            <a:r>
              <a:rPr lang="es-ES_tradnl" altLang="es-MX" sz="1800" dirty="0">
                <a:solidFill>
                  <a:srgbClr val="AA0007"/>
                </a:solidFill>
                <a:latin typeface="Arial" pitchFamily="34" charset="0"/>
              </a:rPr>
              <a:t>Informes</a:t>
            </a:r>
          </a:p>
          <a:p>
            <a:r>
              <a:rPr lang="es-ES_tradnl" altLang="es-MX" sz="1800" dirty="0" err="1">
                <a:solidFill>
                  <a:srgbClr val="36434D"/>
                </a:solidFill>
                <a:latin typeface="HelveticaNeue-Bold" charset="0"/>
              </a:rPr>
              <a:t>PowerStudio</a:t>
            </a:r>
            <a:r>
              <a:rPr lang="es-ES_tradnl" altLang="es-MX" sz="1800" dirty="0">
                <a:solidFill>
                  <a:srgbClr val="36434D"/>
                </a:solidFill>
                <a:latin typeface="HelveticaNeue-Bold" charset="0"/>
              </a:rPr>
              <a:t> SCADA</a:t>
            </a:r>
            <a:r>
              <a:rPr lang="es-ES_tradnl" altLang="es-MX" sz="1800" b="0" dirty="0">
                <a:solidFill>
                  <a:srgbClr val="36434D"/>
                </a:solidFill>
                <a:latin typeface="HelveticaNeue" charset="0"/>
              </a:rPr>
              <a:t> permite  la generación de informes para todo tipo de facturas, imputación de costes parciales, ratios de producción, etc..</a:t>
            </a:r>
            <a:endParaRPr lang="es-ES_tradnl" altLang="es-MX" sz="1800" b="0" dirty="0">
              <a:solidFill>
                <a:srgbClr val="00353A"/>
              </a:solidFill>
              <a:latin typeface="HelveticaNeue" charset="0"/>
            </a:endParaRPr>
          </a:p>
        </p:txBody>
      </p:sp>
      <p:pic>
        <p:nvPicPr>
          <p:cNvPr id="2" name="1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464" y="2132856"/>
            <a:ext cx="5184576" cy="3825206"/>
          </a:xfrm>
          <a:prstGeom prst="rect">
            <a:avLst/>
          </a:prstGeom>
        </p:spPr>
      </p:pic>
      <p:pic>
        <p:nvPicPr>
          <p:cNvPr id="7" name="6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800017"/>
            <a:ext cx="6372200" cy="4490884"/>
          </a:xfrm>
          <a:prstGeom prst="rect">
            <a:avLst/>
          </a:prstGeom>
        </p:spPr>
      </p:pic>
      <p:sp>
        <p:nvSpPr>
          <p:cNvPr id="6" name="3 CuadroTexto"/>
          <p:cNvSpPr txBox="1"/>
          <p:nvPr/>
        </p:nvSpPr>
        <p:spPr>
          <a:xfrm>
            <a:off x="2845567" y="6057481"/>
            <a:ext cx="4824536" cy="584775"/>
          </a:xfrm>
          <a:prstGeom prst="rect">
            <a:avLst/>
          </a:prstGeom>
          <a:noFill/>
        </p:spPr>
        <p:txBody>
          <a:bodyPr wrap="square" rtlCol="0">
            <a:spAutoFit/>
          </a:bodyPr>
          <a:lstStyle/>
          <a:p>
            <a:r>
              <a:rPr lang="es-MX" sz="3200" b="1" i="1" dirty="0" err="1">
                <a:solidFill>
                  <a:srgbClr val="C00000"/>
                </a:solidFill>
              </a:rPr>
              <a:t>PowerStudio</a:t>
            </a:r>
            <a:r>
              <a:rPr lang="es-MX" sz="3200" b="1" i="1" dirty="0">
                <a:solidFill>
                  <a:srgbClr val="C00000"/>
                </a:solidFill>
              </a:rPr>
              <a:t> </a:t>
            </a:r>
            <a:r>
              <a:rPr lang="es-MX" sz="3200" b="1" i="1" dirty="0" err="1">
                <a:solidFill>
                  <a:srgbClr val="C00000"/>
                </a:solidFill>
              </a:rPr>
              <a:t>Scada</a:t>
            </a:r>
            <a:endParaRPr lang="es-MX" sz="3200" b="1" i="1" dirty="0">
              <a:solidFill>
                <a:srgbClr val="C00000"/>
              </a:solidFill>
            </a:endParaRPr>
          </a:p>
        </p:txBody>
      </p:sp>
      <p:sp>
        <p:nvSpPr>
          <p:cNvPr id="8" name="CuadroTexto 7"/>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1559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plus(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ChangeArrowheads="1"/>
          </p:cNvSpPr>
          <p:nvPr/>
        </p:nvSpPr>
        <p:spPr bwMode="auto">
          <a:xfrm>
            <a:off x="107504" y="1199555"/>
            <a:ext cx="9036496"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pPr>
              <a:lnSpc>
                <a:spcPct val="150000"/>
              </a:lnSpc>
            </a:pPr>
            <a:r>
              <a:rPr lang="es-ES_tradnl" altLang="es-MX" sz="1800" dirty="0" err="1">
                <a:solidFill>
                  <a:srgbClr val="36454E"/>
                </a:solidFill>
                <a:latin typeface="HelveticaNeue-Bold" charset="0"/>
              </a:rPr>
              <a:t>PowerStudio</a:t>
            </a:r>
            <a:r>
              <a:rPr lang="es-ES_tradnl" altLang="es-MX" sz="1800" dirty="0">
                <a:solidFill>
                  <a:srgbClr val="36454E"/>
                </a:solidFill>
                <a:latin typeface="HelveticaNeue-Bold" charset="0"/>
              </a:rPr>
              <a:t> SCADA </a:t>
            </a:r>
            <a:r>
              <a:rPr lang="es-ES_tradnl" altLang="es-MX" sz="1800" dirty="0" err="1">
                <a:solidFill>
                  <a:srgbClr val="36454E"/>
                </a:solidFill>
                <a:latin typeface="HelveticaNeue-Bold" charset="0"/>
              </a:rPr>
              <a:t>Deluxe</a:t>
            </a:r>
            <a:r>
              <a:rPr lang="es-ES_tradnl" altLang="es-MX" sz="1800" b="0" dirty="0">
                <a:solidFill>
                  <a:srgbClr val="36454E"/>
                </a:solidFill>
                <a:latin typeface="HelveticaNeue" charset="0"/>
              </a:rPr>
              <a:t> permite, además de todas las opciones de </a:t>
            </a:r>
            <a:r>
              <a:rPr lang="es-ES_tradnl" altLang="es-MX" sz="1800" dirty="0" err="1">
                <a:solidFill>
                  <a:srgbClr val="36454E"/>
                </a:solidFill>
                <a:latin typeface="HelveticaNeue-Bold" charset="0"/>
              </a:rPr>
              <a:t>PowerStudio</a:t>
            </a:r>
            <a:r>
              <a:rPr lang="es-ES_tradnl" altLang="es-MX" sz="1800" dirty="0">
                <a:solidFill>
                  <a:srgbClr val="36454E"/>
                </a:solidFill>
                <a:latin typeface="HelveticaNeue-Bold" charset="0"/>
              </a:rPr>
              <a:t> SCADA</a:t>
            </a:r>
            <a:r>
              <a:rPr lang="es-ES_tradnl" altLang="es-MX" sz="1800" b="0" dirty="0">
                <a:solidFill>
                  <a:srgbClr val="36454E"/>
                </a:solidFill>
                <a:latin typeface="HelveticaNeue" charset="0"/>
              </a:rPr>
              <a:t>:</a:t>
            </a:r>
          </a:p>
          <a:p>
            <a:pPr>
              <a:lnSpc>
                <a:spcPct val="150000"/>
              </a:lnSpc>
              <a:buFontTx/>
              <a:buChar char="•"/>
            </a:pPr>
            <a:r>
              <a:rPr lang="es-ES_tradnl" altLang="es-MX" sz="1800" b="0" dirty="0">
                <a:solidFill>
                  <a:srgbClr val="36454E"/>
                </a:solidFill>
                <a:latin typeface="HelveticaNeue" charset="0"/>
              </a:rPr>
              <a:t>Interactuar con cualquier equipo de campo que disponga de </a:t>
            </a:r>
            <a:r>
              <a:rPr lang="es-ES_tradnl" altLang="es-MX" sz="1800" b="0" dirty="0" err="1">
                <a:solidFill>
                  <a:srgbClr val="36454E"/>
                </a:solidFill>
                <a:latin typeface="HelveticaNeue" charset="0"/>
              </a:rPr>
              <a:t>comuniaciones</a:t>
            </a:r>
            <a:r>
              <a:rPr lang="es-ES_tradnl" altLang="es-MX" sz="1800" b="0" dirty="0">
                <a:solidFill>
                  <a:srgbClr val="36454E"/>
                </a:solidFill>
                <a:latin typeface="HelveticaNeue" charset="0"/>
              </a:rPr>
              <a:t> con protocolo </a:t>
            </a:r>
            <a:r>
              <a:rPr lang="es-ES_tradnl" altLang="es-MX" sz="1800" b="0" dirty="0" err="1">
                <a:solidFill>
                  <a:srgbClr val="36454E"/>
                </a:solidFill>
                <a:latin typeface="HelveticaNeue" charset="0"/>
              </a:rPr>
              <a:t>Modbus</a:t>
            </a:r>
            <a:r>
              <a:rPr lang="es-ES_tradnl" altLang="es-MX" sz="1800" b="0" dirty="0">
                <a:solidFill>
                  <a:srgbClr val="36454E"/>
                </a:solidFill>
                <a:latin typeface="HelveticaNeue" charset="0"/>
              </a:rPr>
              <a:t>/RTU</a:t>
            </a:r>
          </a:p>
          <a:p>
            <a:pPr>
              <a:lnSpc>
                <a:spcPct val="150000"/>
              </a:lnSpc>
              <a:buFontTx/>
              <a:buChar char="•"/>
            </a:pPr>
            <a:r>
              <a:rPr lang="es-ES_tradnl" altLang="es-MX" sz="1800" b="0" dirty="0">
                <a:solidFill>
                  <a:srgbClr val="36454E"/>
                </a:solidFill>
                <a:latin typeface="HelveticaNeue" charset="0"/>
              </a:rPr>
              <a:t>Interactuar con cualquier aplicación SCADA de mercado mediante la opción de servidor OPC.</a:t>
            </a:r>
          </a:p>
          <a:p>
            <a:pPr>
              <a:lnSpc>
                <a:spcPct val="150000"/>
              </a:lnSpc>
              <a:buFontTx/>
              <a:buChar char="•"/>
            </a:pPr>
            <a:r>
              <a:rPr lang="es-ES_tradnl" altLang="es-MX" sz="1800" b="0" dirty="0">
                <a:solidFill>
                  <a:srgbClr val="36454E"/>
                </a:solidFill>
                <a:latin typeface="HelveticaNeue" charset="0"/>
              </a:rPr>
              <a:t>Realizar conexiones UDP, TCP.</a:t>
            </a:r>
          </a:p>
        </p:txBody>
      </p:sp>
      <p:pic>
        <p:nvPicPr>
          <p:cNvPr id="8" name="Picture 16"/>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266" b="99578" l="4292" r="97425"/>
                    </a14:imgEffect>
                  </a14:imgLayer>
                </a14:imgProps>
              </a:ext>
              <a:ext uri="{28A0092B-C50C-407E-A947-70E740481C1C}">
                <a14:useLocalDpi xmlns:a14="http://schemas.microsoft.com/office/drawing/2010/main" val="0"/>
              </a:ext>
            </a:extLst>
          </a:blip>
          <a:srcRect/>
          <a:stretch>
            <a:fillRect/>
          </a:stretch>
        </p:blipFill>
        <p:spPr bwMode="auto">
          <a:xfrm>
            <a:off x="4067194" y="5074836"/>
            <a:ext cx="1270459" cy="12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422" b="100000" l="0" r="100000"/>
                    </a14:imgEffect>
                  </a14:imgLayer>
                </a14:imgProps>
              </a:ext>
              <a:ext uri="{28A0092B-C50C-407E-A947-70E740481C1C}">
                <a14:useLocalDpi xmlns:a14="http://schemas.microsoft.com/office/drawing/2010/main" val="0"/>
              </a:ext>
            </a:extLst>
          </a:blip>
          <a:srcRect/>
          <a:stretch>
            <a:fillRect/>
          </a:stretch>
        </p:blipFill>
        <p:spPr bwMode="auto">
          <a:xfrm>
            <a:off x="7313393" y="5206798"/>
            <a:ext cx="1152020" cy="102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8705" y="5176540"/>
            <a:ext cx="19446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3528" y="5059052"/>
            <a:ext cx="1331897" cy="129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987824" y="5176540"/>
            <a:ext cx="936104" cy="1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errar llave"/>
          <p:cNvSpPr/>
          <p:nvPr/>
        </p:nvSpPr>
        <p:spPr bwMode="auto">
          <a:xfrm rot="16200000">
            <a:off x="1869313" y="3282225"/>
            <a:ext cx="522622" cy="36004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a:ln>
                <a:noFill/>
              </a:ln>
              <a:solidFill>
                <a:schemeClr val="tx1"/>
              </a:solidFill>
              <a:effectLst/>
              <a:latin typeface="Times" charset="0"/>
            </a:endParaRPr>
          </a:p>
        </p:txBody>
      </p:sp>
      <p:pic>
        <p:nvPicPr>
          <p:cNvPr id="4" name="3 Imagen"/>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90342" y="4331887"/>
            <a:ext cx="2657522" cy="609281"/>
          </a:xfrm>
          <a:prstGeom prst="rect">
            <a:avLst/>
          </a:prstGeom>
        </p:spPr>
      </p:pic>
      <p:sp>
        <p:nvSpPr>
          <p:cNvPr id="15" name="14 Cerrar llave"/>
          <p:cNvSpPr/>
          <p:nvPr/>
        </p:nvSpPr>
        <p:spPr bwMode="auto">
          <a:xfrm rot="16200000">
            <a:off x="6005367" y="2859729"/>
            <a:ext cx="522622" cy="4397469"/>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a:ln>
                <a:noFill/>
              </a:ln>
              <a:solidFill>
                <a:schemeClr val="tx1"/>
              </a:solidFill>
              <a:effectLst/>
              <a:latin typeface="Times" charset="0"/>
            </a:endParaRPr>
          </a:p>
        </p:txBody>
      </p:sp>
      <p:sp>
        <p:nvSpPr>
          <p:cNvPr id="16" name="15 Rectángulo"/>
          <p:cNvSpPr/>
          <p:nvPr/>
        </p:nvSpPr>
        <p:spPr>
          <a:xfrm>
            <a:off x="4985557" y="4331887"/>
            <a:ext cx="2903845" cy="461665"/>
          </a:xfrm>
          <a:prstGeom prst="rect">
            <a:avLst/>
          </a:prstGeom>
        </p:spPr>
        <p:txBody>
          <a:bodyPr wrap="square">
            <a:spAutoFit/>
          </a:bodyPr>
          <a:lstStyle/>
          <a:p>
            <a:r>
              <a:rPr lang="es-ES_tradnl" altLang="es-MX" dirty="0" err="1">
                <a:solidFill>
                  <a:srgbClr val="36454E"/>
                </a:solidFill>
                <a:latin typeface="HelveticaNeue" charset="0"/>
              </a:rPr>
              <a:t>Modbus</a:t>
            </a:r>
            <a:r>
              <a:rPr lang="es-ES_tradnl" altLang="es-MX" dirty="0">
                <a:solidFill>
                  <a:srgbClr val="36454E"/>
                </a:solidFill>
                <a:latin typeface="HelveticaNeue" charset="0"/>
              </a:rPr>
              <a:t> Genérico</a:t>
            </a:r>
            <a:endParaRPr lang="es-MX" dirty="0"/>
          </a:p>
        </p:txBody>
      </p:sp>
      <p:pic>
        <p:nvPicPr>
          <p:cNvPr id="17" name="Imagen 16" descr="Analizadores de redes : Serie CVM-C10"/>
          <p:cNvPicPr>
            <a:picLocks noChangeAspect="1"/>
          </p:cNvPicPr>
          <p:nvPr/>
        </p:nvPicPr>
        <p:blipFill>
          <a:blip r:embed="rId11" cstate="screen">
            <a:extLst>
              <a:ext uri="{BEBA8EAE-BF5A-486C-A8C5-ECC9F3942E4B}">
                <a14:imgProps xmlns:a14="http://schemas.microsoft.com/office/drawing/2010/main">
                  <a14:imgLayer r:embed="rId12">
                    <a14:imgEffect>
                      <a14:backgroundRemoval t="5200" b="93600" l="4800" r="94000"/>
                    </a14:imgEffect>
                  </a14:imgLayer>
                </a14:imgProps>
              </a:ext>
              <a:ext uri="{28A0092B-C50C-407E-A947-70E740481C1C}">
                <a14:useLocalDpi xmlns:a14="http://schemas.microsoft.com/office/drawing/2010/main" val="0"/>
              </a:ext>
            </a:extLst>
          </a:blip>
          <a:stretch>
            <a:fillRect/>
          </a:stretch>
        </p:blipFill>
        <p:spPr>
          <a:xfrm>
            <a:off x="1709291" y="5208804"/>
            <a:ext cx="1059474" cy="1059474"/>
          </a:xfrm>
          <a:prstGeom prst="rect">
            <a:avLst/>
          </a:prstGeom>
        </p:spPr>
      </p:pic>
      <p:sp>
        <p:nvSpPr>
          <p:cNvPr id="18" name="CuadroTexto 17"/>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p:txBody>
      </p:sp>
    </p:spTree>
    <p:extLst>
      <p:ext uri="{BB962C8B-B14F-4D97-AF65-F5344CB8AC3E}">
        <p14:creationId xmlns:p14="http://schemas.microsoft.com/office/powerpoint/2010/main" val="156478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par>
                                <p:cTn id="22" presetID="22" presetClass="entr" presetSubtype="2"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par>
                                <p:cTn id="25" presetID="2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500"/>
                                        <p:tgtEl>
                                          <p:spTgt spid="10"/>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right)">
                                      <p:cBhvr>
                                        <p:cTn id="30" dur="500"/>
                                        <p:tgtEl>
                                          <p:spTgt spid="1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a:p>
            <a:r>
              <a:rPr lang="es-MX" sz="2400" i="1" dirty="0">
                <a:solidFill>
                  <a:schemeClr val="tx1">
                    <a:lumMod val="65000"/>
                    <a:lumOff val="35000"/>
                  </a:schemeClr>
                </a:solidFill>
              </a:rPr>
              <a:t>Referencias</a:t>
            </a:r>
          </a:p>
        </p:txBody>
      </p:sp>
      <p:pic>
        <p:nvPicPr>
          <p:cNvPr id="3" name="Imagen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54157" y="1533938"/>
            <a:ext cx="7222435" cy="4333461"/>
          </a:xfrm>
          <a:prstGeom prst="rect">
            <a:avLst/>
          </a:prstGeom>
        </p:spPr>
      </p:pic>
    </p:spTree>
    <p:extLst>
      <p:ext uri="{BB962C8B-B14F-4D97-AF65-F5344CB8AC3E}">
        <p14:creationId xmlns:p14="http://schemas.microsoft.com/office/powerpoint/2010/main" val="2229881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38"/>
          <p:cNvGrpSpPr>
            <a:grpSpLocks/>
          </p:cNvGrpSpPr>
          <p:nvPr/>
        </p:nvGrpSpPr>
        <p:grpSpPr bwMode="auto">
          <a:xfrm>
            <a:off x="0" y="2952750"/>
            <a:ext cx="9144000" cy="1676400"/>
            <a:chOff x="0" y="2086"/>
            <a:chExt cx="5760" cy="1056"/>
          </a:xfrm>
        </p:grpSpPr>
        <p:sp>
          <p:nvSpPr>
            <p:cNvPr id="29711" name="Rectangle 3"/>
            <p:cNvSpPr>
              <a:spLocks noChangeArrowheads="1"/>
            </p:cNvSpPr>
            <p:nvPr/>
          </p:nvSpPr>
          <p:spPr bwMode="gray">
            <a:xfrm>
              <a:off x="0" y="2325"/>
              <a:ext cx="5760" cy="817"/>
            </a:xfrm>
            <a:prstGeom prst="rect">
              <a:avLst/>
            </a:prstGeom>
            <a:gradFill rotWithShape="1">
              <a:gsLst>
                <a:gs pos="0">
                  <a:srgbClr val="DDDDDD"/>
                </a:gs>
                <a:gs pos="100000">
                  <a:srgbClr val="FFFFFF"/>
                </a:gs>
              </a:gsLst>
              <a:lin ang="5400000" scaled="1"/>
            </a:gradFill>
            <a:ln w="9525">
              <a:noFill/>
              <a:miter lim="800000"/>
              <a:headEnd/>
              <a:tailEnd/>
            </a:ln>
          </p:spPr>
          <p:txBody>
            <a:bodyPr wrap="none" lIns="90000" tIns="90000" rIns="72000" bIns="90000" anchor="ctr"/>
            <a:lstStyle/>
            <a:p>
              <a:pPr algn="ctr" eaLnBrk="0" hangingPunct="0"/>
              <a:endParaRPr lang="es-ES_tradnl" sz="1800">
                <a:cs typeface="Arial" charset="0"/>
              </a:endParaRPr>
            </a:p>
          </p:txBody>
        </p:sp>
        <p:sp>
          <p:nvSpPr>
            <p:cNvPr id="29712" name="Rectangle 40"/>
            <p:cNvSpPr>
              <a:spLocks noChangeArrowheads="1"/>
            </p:cNvSpPr>
            <p:nvPr/>
          </p:nvSpPr>
          <p:spPr bwMode="gray">
            <a:xfrm flipV="1">
              <a:off x="0" y="2086"/>
              <a:ext cx="5760" cy="246"/>
            </a:xfrm>
            <a:prstGeom prst="rect">
              <a:avLst/>
            </a:prstGeom>
            <a:gradFill rotWithShape="1">
              <a:gsLst>
                <a:gs pos="0">
                  <a:srgbClr val="DBDBDB"/>
                </a:gs>
                <a:gs pos="100000">
                  <a:srgbClr val="FFFFFF"/>
                </a:gs>
              </a:gsLst>
              <a:lin ang="5400000" scaled="1"/>
            </a:gradFill>
            <a:ln w="9525">
              <a:noFill/>
              <a:miter lim="800000"/>
              <a:headEnd/>
              <a:tailEnd/>
            </a:ln>
          </p:spPr>
          <p:txBody>
            <a:bodyPr rot="10800000" wrap="none" lIns="90000" tIns="90000" rIns="72000" bIns="90000" anchor="ctr"/>
            <a:lstStyle/>
            <a:p>
              <a:pPr algn="ctr" eaLnBrk="0" hangingPunct="0"/>
              <a:endParaRPr lang="es-ES_tradnl" sz="1800">
                <a:cs typeface="Arial" charset="0"/>
              </a:endParaRPr>
            </a:p>
          </p:txBody>
        </p:sp>
      </p:grpSp>
      <p:sp>
        <p:nvSpPr>
          <p:cNvPr id="158749" name="Rectangle 29"/>
          <p:cNvSpPr>
            <a:spLocks noChangeArrowheads="1"/>
          </p:cNvSpPr>
          <p:nvPr/>
        </p:nvSpPr>
        <p:spPr bwMode="gray">
          <a:xfrm>
            <a:off x="950913" y="1196975"/>
            <a:ext cx="7869237" cy="360363"/>
          </a:xfrm>
          <a:prstGeom prst="rect">
            <a:avLst/>
          </a:prstGeom>
          <a:gradFill rotWithShape="1">
            <a:gsLst>
              <a:gs pos="0">
                <a:srgbClr val="A2002A"/>
              </a:gs>
              <a:gs pos="100000">
                <a:srgbClr val="FFFFFF"/>
              </a:gs>
            </a:gsLst>
            <a:lin ang="0" scaled="1"/>
          </a:gradFill>
          <a:ln w="12700">
            <a:solidFill>
              <a:srgbClr val="DDDDDD"/>
            </a:solidFill>
            <a:miter lim="800000"/>
            <a:headEnd/>
            <a:tailEnd/>
          </a:ln>
          <a:effectLst>
            <a:outerShdw dist="53882" dir="2700000" algn="ctr" rotWithShape="0">
              <a:srgbClr val="808080">
                <a:alpha val="50000"/>
              </a:srgbClr>
            </a:outerShdw>
          </a:effectLst>
        </p:spPr>
        <p:txBody>
          <a:bodyPr lIns="180000" tIns="36000" rIns="36000" bIns="36000" anchor="ctr"/>
          <a:lstStyle/>
          <a:p>
            <a:pPr>
              <a:spcAft>
                <a:spcPct val="20000"/>
              </a:spcAft>
              <a:defRPr/>
            </a:pPr>
            <a:r>
              <a:rPr lang="es-ES" sz="2000" b="1">
                <a:solidFill>
                  <a:schemeClr val="bg1"/>
                </a:solidFill>
                <a:cs typeface="Arial" charset="0"/>
              </a:rPr>
              <a:t>Actividad</a:t>
            </a:r>
            <a:r>
              <a:rPr lang="es-ES" sz="1800" b="1" noProof="1">
                <a:solidFill>
                  <a:schemeClr val="bg1"/>
                </a:solidFill>
                <a:cs typeface="Arial" charset="0"/>
              </a:rPr>
              <a:t> </a:t>
            </a:r>
          </a:p>
        </p:txBody>
      </p:sp>
      <p:sp>
        <p:nvSpPr>
          <p:cNvPr id="158750" name="Rectangle 30"/>
          <p:cNvSpPr>
            <a:spLocks noChangeArrowheads="1"/>
          </p:cNvSpPr>
          <p:nvPr/>
        </p:nvSpPr>
        <p:spPr bwMode="gray">
          <a:xfrm>
            <a:off x="950913" y="1557338"/>
            <a:ext cx="7869237" cy="958850"/>
          </a:xfrm>
          <a:prstGeom prst="rect">
            <a:avLst/>
          </a:prstGeom>
          <a:gradFill rotWithShape="1">
            <a:gsLst>
              <a:gs pos="0">
                <a:srgbClr val="EAEAEA">
                  <a:gamma/>
                  <a:tint val="0"/>
                  <a:invGamma/>
                </a:srgbClr>
              </a:gs>
              <a:gs pos="100000">
                <a:srgbClr val="EAEAEA"/>
              </a:gs>
            </a:gsLst>
            <a:lin ang="0" scaled="1"/>
          </a:gradFill>
          <a:ln w="12700">
            <a:solidFill>
              <a:srgbClr val="DDDDDD"/>
            </a:solidFill>
            <a:miter lim="800000"/>
            <a:headEnd/>
            <a:tailEnd/>
          </a:ln>
          <a:effectLst>
            <a:outerShdw dist="53882" dir="2700000" algn="ctr" rotWithShape="0">
              <a:srgbClr val="808080">
                <a:alpha val="50000"/>
              </a:srgbClr>
            </a:outerShdw>
          </a:effectLst>
        </p:spPr>
        <p:txBody>
          <a:bodyPr lIns="180000" tIns="36000" rIns="36000" bIns="36000" anchor="ctr"/>
          <a:lstStyle/>
          <a:p>
            <a:pPr marL="177800" indent="-177800">
              <a:lnSpc>
                <a:spcPct val="130000"/>
              </a:lnSpc>
              <a:buClr>
                <a:srgbClr val="701328"/>
              </a:buClr>
              <a:buFont typeface="Wingdings" pitchFamily="2" charset="2"/>
              <a:buChar char="§"/>
              <a:defRPr/>
            </a:pPr>
            <a:r>
              <a:rPr lang="es-ES_tradnl" sz="1800">
                <a:solidFill>
                  <a:schemeClr val="tx2"/>
                </a:solidFill>
              </a:rPr>
              <a:t>Sistemas, soluciones y equipos para el control y la gestión de la energía eléctrica y movilidad eléctrica. Es decir: </a:t>
            </a:r>
            <a:r>
              <a:rPr lang="es-ES_tradnl" sz="1800" b="1" i="1" u="sng">
                <a:sym typeface="Wingdings" pitchFamily="2" charset="2"/>
              </a:rPr>
              <a:t>Eficiencia Energética</a:t>
            </a:r>
            <a:r>
              <a:rPr lang="es-ES_tradnl" sz="1800" noProof="1">
                <a:solidFill>
                  <a:srgbClr val="808080"/>
                </a:solidFill>
                <a:cs typeface="Arial" charset="0"/>
              </a:rPr>
              <a:t>.</a:t>
            </a:r>
          </a:p>
        </p:txBody>
      </p:sp>
      <p:sp>
        <p:nvSpPr>
          <p:cNvPr id="158751" name="Rectangle 31"/>
          <p:cNvSpPr>
            <a:spLocks noChangeArrowheads="1"/>
          </p:cNvSpPr>
          <p:nvPr/>
        </p:nvSpPr>
        <p:spPr bwMode="gray">
          <a:xfrm>
            <a:off x="323850" y="1196975"/>
            <a:ext cx="482600" cy="1319213"/>
          </a:xfrm>
          <a:prstGeom prst="rect">
            <a:avLst/>
          </a:prstGeom>
          <a:gradFill rotWithShape="1">
            <a:gsLst>
              <a:gs pos="0">
                <a:srgbClr val="C6C7C8"/>
              </a:gs>
              <a:gs pos="100000">
                <a:srgbClr val="C6C7C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lstStyle/>
          <a:p>
            <a:pPr algn="ctr">
              <a:defRPr/>
            </a:pPr>
            <a:r>
              <a:rPr lang="de-DE" sz="2800" b="1" noProof="1">
                <a:solidFill>
                  <a:schemeClr val="bg1"/>
                </a:solidFill>
                <a:cs typeface="Arial" charset="0"/>
              </a:rPr>
              <a:t>1</a:t>
            </a:r>
          </a:p>
        </p:txBody>
      </p:sp>
      <p:sp>
        <p:nvSpPr>
          <p:cNvPr id="158753" name="Rectangle 33"/>
          <p:cNvSpPr>
            <a:spLocks noChangeArrowheads="1"/>
          </p:cNvSpPr>
          <p:nvPr/>
        </p:nvSpPr>
        <p:spPr bwMode="gray">
          <a:xfrm>
            <a:off x="950913" y="3021013"/>
            <a:ext cx="7869237" cy="1560512"/>
          </a:xfrm>
          <a:prstGeom prst="rect">
            <a:avLst/>
          </a:prstGeom>
          <a:gradFill rotWithShape="1">
            <a:gsLst>
              <a:gs pos="0">
                <a:srgbClr val="EAEAEA">
                  <a:gamma/>
                  <a:tint val="0"/>
                  <a:invGamma/>
                </a:srgbClr>
              </a:gs>
              <a:gs pos="100000">
                <a:srgbClr val="EAEAEA"/>
              </a:gs>
            </a:gsLst>
            <a:lin ang="0" scaled="1"/>
          </a:gradFill>
          <a:ln w="12700">
            <a:solidFill>
              <a:srgbClr val="DDDDDD"/>
            </a:solidFill>
            <a:miter lim="800000"/>
            <a:headEnd/>
            <a:tailEnd/>
          </a:ln>
          <a:effectLst>
            <a:outerShdw dist="53882" dir="2700000" algn="ctr" rotWithShape="0">
              <a:srgbClr val="808080">
                <a:alpha val="50000"/>
              </a:srgbClr>
            </a:outerShdw>
          </a:effectLst>
        </p:spPr>
        <p:txBody>
          <a:bodyPr lIns="180000" tIns="36000" rIns="36000" bIns="36000" anchor="ctr"/>
          <a:lstStyle/>
          <a:p>
            <a:pPr marL="177800" indent="-177800" eaLnBrk="0" hangingPunct="0">
              <a:spcBef>
                <a:spcPct val="20000"/>
              </a:spcBef>
              <a:spcAft>
                <a:spcPct val="20000"/>
              </a:spcAft>
              <a:buClr>
                <a:srgbClr val="950028"/>
              </a:buClr>
              <a:buFont typeface="Wingdings" pitchFamily="2" charset="2"/>
              <a:buChar char="§"/>
              <a:defRPr/>
            </a:pPr>
            <a:r>
              <a:rPr lang="es-ES_tradnl" sz="1800" dirty="0">
                <a:sym typeface="Wingdings" pitchFamily="2" charset="2"/>
              </a:rPr>
              <a:t>Ventas netas </a:t>
            </a:r>
            <a:r>
              <a:rPr lang="es-ES_tradnl" sz="1800" dirty="0" smtClean="0">
                <a:sym typeface="Wingdings" pitchFamily="2" charset="2"/>
              </a:rPr>
              <a:t>2015: </a:t>
            </a:r>
            <a:r>
              <a:rPr lang="es-ES_tradnl" sz="1800" dirty="0">
                <a:sym typeface="Wingdings" pitchFamily="2" charset="2"/>
              </a:rPr>
              <a:t>118 millones de euros</a:t>
            </a:r>
          </a:p>
          <a:p>
            <a:pPr marL="177800" indent="-177800" eaLnBrk="0" hangingPunct="0">
              <a:spcBef>
                <a:spcPct val="20000"/>
              </a:spcBef>
              <a:spcAft>
                <a:spcPct val="20000"/>
              </a:spcAft>
              <a:buClr>
                <a:srgbClr val="950028"/>
              </a:buClr>
              <a:buFont typeface="Wingdings" pitchFamily="2" charset="2"/>
              <a:buChar char="§"/>
              <a:defRPr/>
            </a:pPr>
            <a:r>
              <a:rPr lang="es-ES_tradnl" sz="1800" dirty="0">
                <a:sym typeface="Wingdings" pitchFamily="2" charset="2"/>
              </a:rPr>
              <a:t>Empleados: 860</a:t>
            </a:r>
          </a:p>
          <a:p>
            <a:pPr marL="177800" indent="-177800" eaLnBrk="0" hangingPunct="0">
              <a:spcBef>
                <a:spcPct val="20000"/>
              </a:spcBef>
              <a:spcAft>
                <a:spcPct val="20000"/>
              </a:spcAft>
              <a:buClr>
                <a:srgbClr val="950028"/>
              </a:buClr>
              <a:buFont typeface="Wingdings" pitchFamily="2" charset="2"/>
              <a:buChar char="§"/>
              <a:defRPr/>
            </a:pPr>
            <a:r>
              <a:rPr lang="es-ES_tradnl" sz="1800" dirty="0">
                <a:sym typeface="Wingdings" pitchFamily="2" charset="2"/>
              </a:rPr>
              <a:t>Equipo de I+D+I: 65 ingenieros</a:t>
            </a:r>
          </a:p>
          <a:p>
            <a:pPr marL="177800" indent="-177800" eaLnBrk="0" hangingPunct="0">
              <a:spcBef>
                <a:spcPct val="20000"/>
              </a:spcBef>
              <a:spcAft>
                <a:spcPct val="20000"/>
              </a:spcAft>
              <a:buClr>
                <a:srgbClr val="950028"/>
              </a:buClr>
              <a:buFont typeface="Wingdings" pitchFamily="2" charset="2"/>
              <a:buChar char="§"/>
              <a:defRPr/>
            </a:pPr>
            <a:r>
              <a:rPr lang="es-ES_tradnl" sz="1800" dirty="0">
                <a:sym typeface="Wingdings" pitchFamily="2" charset="2"/>
              </a:rPr>
              <a:t>Ventas netas en exportación: 51 %</a:t>
            </a:r>
            <a:endParaRPr lang="es-ES_tradnl" sz="1800" noProof="1">
              <a:sym typeface="Wingdings" pitchFamily="2" charset="2"/>
            </a:endParaRPr>
          </a:p>
        </p:txBody>
      </p:sp>
      <p:sp>
        <p:nvSpPr>
          <p:cNvPr id="158755" name="Rectangle 35"/>
          <p:cNvSpPr>
            <a:spLocks noChangeArrowheads="1"/>
          </p:cNvSpPr>
          <p:nvPr/>
        </p:nvSpPr>
        <p:spPr bwMode="gray">
          <a:xfrm>
            <a:off x="950913" y="4773613"/>
            <a:ext cx="7869237" cy="360362"/>
          </a:xfrm>
          <a:prstGeom prst="rect">
            <a:avLst/>
          </a:prstGeom>
          <a:gradFill rotWithShape="1">
            <a:gsLst>
              <a:gs pos="0">
                <a:srgbClr val="950028"/>
              </a:gs>
              <a:gs pos="100000">
                <a:srgbClr val="FFFFFF"/>
              </a:gs>
            </a:gsLst>
            <a:lin ang="0" scaled="1"/>
          </a:gradFill>
          <a:ln w="12700">
            <a:solidFill>
              <a:srgbClr val="DDDDDD"/>
            </a:solidFill>
            <a:miter lim="800000"/>
            <a:headEnd/>
            <a:tailEnd/>
          </a:ln>
          <a:effectLst>
            <a:outerShdw dist="53882" dir="2700000" algn="ctr" rotWithShape="0">
              <a:srgbClr val="808080">
                <a:alpha val="50000"/>
              </a:srgbClr>
            </a:outerShdw>
          </a:effectLst>
        </p:spPr>
        <p:txBody>
          <a:bodyPr lIns="180000" tIns="36000" rIns="36000" bIns="36000" anchor="ctr"/>
          <a:lstStyle/>
          <a:p>
            <a:pPr>
              <a:spcAft>
                <a:spcPct val="20000"/>
              </a:spcAft>
              <a:defRPr/>
            </a:pPr>
            <a:r>
              <a:rPr lang="es-ES" sz="2000" b="1">
                <a:solidFill>
                  <a:schemeClr val="bg1"/>
                </a:solidFill>
                <a:cs typeface="Arial" charset="0"/>
              </a:rPr>
              <a:t>Investigación , desarrollo y fabricación</a:t>
            </a:r>
            <a:endParaRPr lang="es-ES" sz="2000" b="1" noProof="1">
              <a:solidFill>
                <a:schemeClr val="bg1"/>
              </a:solidFill>
              <a:cs typeface="Arial" charset="0"/>
            </a:endParaRPr>
          </a:p>
        </p:txBody>
      </p:sp>
      <p:sp>
        <p:nvSpPr>
          <p:cNvPr id="158756" name="Rectangle 36"/>
          <p:cNvSpPr>
            <a:spLocks noChangeArrowheads="1"/>
          </p:cNvSpPr>
          <p:nvPr/>
        </p:nvSpPr>
        <p:spPr bwMode="gray">
          <a:xfrm>
            <a:off x="950913" y="5133975"/>
            <a:ext cx="7869237" cy="1103313"/>
          </a:xfrm>
          <a:prstGeom prst="rect">
            <a:avLst/>
          </a:prstGeom>
          <a:gradFill rotWithShape="1">
            <a:gsLst>
              <a:gs pos="0">
                <a:srgbClr val="EAEAEA">
                  <a:gamma/>
                  <a:tint val="0"/>
                  <a:invGamma/>
                </a:srgbClr>
              </a:gs>
              <a:gs pos="100000">
                <a:srgbClr val="EAEAEA"/>
              </a:gs>
            </a:gsLst>
            <a:lin ang="0" scaled="1"/>
          </a:gradFill>
          <a:ln w="12700">
            <a:solidFill>
              <a:srgbClr val="DDDDDD"/>
            </a:solidFill>
            <a:miter lim="800000"/>
            <a:headEnd/>
            <a:tailEnd/>
          </a:ln>
          <a:effectLst>
            <a:outerShdw dist="53882" dir="2700000" algn="ctr" rotWithShape="0">
              <a:srgbClr val="808080">
                <a:alpha val="50000"/>
              </a:srgbClr>
            </a:outerShdw>
          </a:effectLst>
        </p:spPr>
        <p:txBody>
          <a:bodyPr lIns="180000" tIns="36000" rIns="36000" bIns="36000" anchor="ctr"/>
          <a:lstStyle/>
          <a:p>
            <a:pPr marL="177800" indent="-177800" eaLnBrk="0" hangingPunct="0">
              <a:spcAft>
                <a:spcPct val="20000"/>
              </a:spcAft>
              <a:buClr>
                <a:srgbClr val="950028"/>
              </a:buClr>
              <a:buFont typeface="Wingdings" pitchFamily="2" charset="2"/>
              <a:buChar char="§"/>
              <a:defRPr/>
            </a:pPr>
            <a:r>
              <a:rPr lang="es-ES" sz="1800"/>
              <a:t>8% I&amp;D sobre ventas en 2012</a:t>
            </a:r>
          </a:p>
          <a:p>
            <a:pPr marL="177800" indent="-177800" eaLnBrk="0" hangingPunct="0">
              <a:buClr>
                <a:srgbClr val="950028"/>
              </a:buClr>
              <a:buFont typeface="Wingdings" pitchFamily="2" charset="2"/>
              <a:buChar char="§"/>
              <a:defRPr/>
            </a:pPr>
            <a:r>
              <a:rPr lang="es-ES" sz="1800"/>
              <a:t>6 centros productivos. 5 en España y 1 en la República Checa</a:t>
            </a:r>
            <a:endParaRPr lang="es-ES" sz="1800" noProof="1"/>
          </a:p>
        </p:txBody>
      </p:sp>
      <p:sp>
        <p:nvSpPr>
          <p:cNvPr id="158757" name="Rectangle 37"/>
          <p:cNvSpPr>
            <a:spLocks noChangeArrowheads="1"/>
          </p:cNvSpPr>
          <p:nvPr/>
        </p:nvSpPr>
        <p:spPr bwMode="gray">
          <a:xfrm>
            <a:off x="323850" y="4773613"/>
            <a:ext cx="482600" cy="1463675"/>
          </a:xfrm>
          <a:prstGeom prst="rect">
            <a:avLst/>
          </a:prstGeom>
          <a:gradFill rotWithShape="1">
            <a:gsLst>
              <a:gs pos="0">
                <a:srgbClr val="C6C7C8"/>
              </a:gs>
              <a:gs pos="100000">
                <a:srgbClr val="C6C7C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lstStyle/>
          <a:p>
            <a:pPr algn="ctr">
              <a:defRPr/>
            </a:pPr>
            <a:r>
              <a:rPr lang="de-DE" sz="2800" b="1" noProof="1">
                <a:solidFill>
                  <a:schemeClr val="bg1"/>
                </a:solidFill>
                <a:cs typeface="Arial" charset="0"/>
              </a:rPr>
              <a:t>3</a:t>
            </a:r>
          </a:p>
        </p:txBody>
      </p:sp>
      <p:pic>
        <p:nvPicPr>
          <p:cNvPr id="29706" name="Picture 41"/>
          <p:cNvPicPr>
            <a:picLocks noChangeAspect="1" noChangeArrowheads="1"/>
          </p:cNvPicPr>
          <p:nvPr/>
        </p:nvPicPr>
        <p:blipFill>
          <a:blip r:embed="rId3"/>
          <a:srcRect/>
          <a:stretch>
            <a:fillRect/>
          </a:stretch>
        </p:blipFill>
        <p:spPr bwMode="auto">
          <a:xfrm>
            <a:off x="344488" y="1208088"/>
            <a:ext cx="442912" cy="641350"/>
          </a:xfrm>
          <a:prstGeom prst="rect">
            <a:avLst/>
          </a:prstGeom>
          <a:noFill/>
          <a:ln w="9525">
            <a:noFill/>
            <a:miter lim="800000"/>
            <a:headEnd/>
            <a:tailEnd/>
          </a:ln>
        </p:spPr>
      </p:pic>
      <p:pic>
        <p:nvPicPr>
          <p:cNvPr id="29707" name="Picture 43"/>
          <p:cNvPicPr>
            <a:picLocks noChangeAspect="1" noChangeArrowheads="1"/>
          </p:cNvPicPr>
          <p:nvPr/>
        </p:nvPicPr>
        <p:blipFill>
          <a:blip r:embed="rId3"/>
          <a:srcRect/>
          <a:stretch>
            <a:fillRect/>
          </a:stretch>
        </p:blipFill>
        <p:spPr bwMode="auto">
          <a:xfrm>
            <a:off x="344488" y="4773613"/>
            <a:ext cx="442912" cy="742950"/>
          </a:xfrm>
          <a:prstGeom prst="rect">
            <a:avLst/>
          </a:prstGeom>
          <a:noFill/>
          <a:ln w="9525">
            <a:noFill/>
            <a:miter lim="800000"/>
            <a:headEnd/>
            <a:tailEnd/>
          </a:ln>
        </p:spPr>
      </p:pic>
      <p:sp>
        <p:nvSpPr>
          <p:cNvPr id="2" name="Rectangle 29"/>
          <p:cNvSpPr>
            <a:spLocks noChangeArrowheads="1"/>
          </p:cNvSpPr>
          <p:nvPr/>
        </p:nvSpPr>
        <p:spPr bwMode="gray">
          <a:xfrm>
            <a:off x="958850" y="2651125"/>
            <a:ext cx="7869238" cy="360363"/>
          </a:xfrm>
          <a:prstGeom prst="rect">
            <a:avLst/>
          </a:prstGeom>
          <a:gradFill rotWithShape="1">
            <a:gsLst>
              <a:gs pos="0">
                <a:srgbClr val="A2002A"/>
              </a:gs>
              <a:gs pos="100000">
                <a:srgbClr val="FFFFFF"/>
              </a:gs>
            </a:gsLst>
            <a:lin ang="0" scaled="1"/>
          </a:gradFill>
          <a:ln w="12700">
            <a:solidFill>
              <a:srgbClr val="DDDDDD"/>
            </a:solidFill>
            <a:miter lim="800000"/>
            <a:headEnd/>
            <a:tailEnd/>
          </a:ln>
          <a:effectLst>
            <a:outerShdw dist="53882" dir="2700000" algn="ctr" rotWithShape="0">
              <a:srgbClr val="808080">
                <a:alpha val="50000"/>
              </a:srgbClr>
            </a:outerShdw>
          </a:effectLst>
        </p:spPr>
        <p:txBody>
          <a:bodyPr lIns="180000" tIns="36000" rIns="36000" bIns="36000" anchor="ctr"/>
          <a:lstStyle/>
          <a:p>
            <a:pPr>
              <a:spcAft>
                <a:spcPct val="20000"/>
              </a:spcAft>
              <a:defRPr/>
            </a:pPr>
            <a:r>
              <a:rPr lang="es-ES" sz="2000" b="1">
                <a:solidFill>
                  <a:schemeClr val="bg1"/>
                </a:solidFill>
                <a:cs typeface="Arial" charset="0"/>
              </a:rPr>
              <a:t>Cifras generales</a:t>
            </a:r>
            <a:endParaRPr lang="es-ES" sz="2000" b="1" noProof="1">
              <a:solidFill>
                <a:schemeClr val="bg1"/>
              </a:solidFill>
              <a:cs typeface="Arial" charset="0"/>
            </a:endParaRPr>
          </a:p>
        </p:txBody>
      </p:sp>
      <p:sp>
        <p:nvSpPr>
          <p:cNvPr id="3" name="Rectangle 31"/>
          <p:cNvSpPr>
            <a:spLocks noChangeArrowheads="1"/>
          </p:cNvSpPr>
          <p:nvPr/>
        </p:nvSpPr>
        <p:spPr bwMode="gray">
          <a:xfrm>
            <a:off x="323850" y="2697163"/>
            <a:ext cx="482600" cy="1884362"/>
          </a:xfrm>
          <a:prstGeom prst="rect">
            <a:avLst/>
          </a:prstGeom>
          <a:gradFill rotWithShape="1">
            <a:gsLst>
              <a:gs pos="0">
                <a:srgbClr val="C6C7C8"/>
              </a:gs>
              <a:gs pos="100000">
                <a:srgbClr val="C6C7C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lstStyle/>
          <a:p>
            <a:pPr algn="ctr">
              <a:defRPr/>
            </a:pPr>
            <a:r>
              <a:rPr lang="es-ES" sz="2800" b="1">
                <a:solidFill>
                  <a:schemeClr val="bg1"/>
                </a:solidFill>
                <a:cs typeface="Arial" charset="0"/>
              </a:rPr>
              <a:t>2</a:t>
            </a:r>
            <a:endParaRPr lang="es-ES" sz="2800" b="1" noProof="1">
              <a:solidFill>
                <a:schemeClr val="bg1"/>
              </a:solidFill>
              <a:cs typeface="Arial" charset="0"/>
            </a:endParaRPr>
          </a:p>
        </p:txBody>
      </p:sp>
      <p:pic>
        <p:nvPicPr>
          <p:cNvPr id="29710" name="Picture 41"/>
          <p:cNvPicPr>
            <a:picLocks noChangeAspect="1" noChangeArrowheads="1"/>
          </p:cNvPicPr>
          <p:nvPr/>
        </p:nvPicPr>
        <p:blipFill>
          <a:blip r:embed="rId3"/>
          <a:srcRect/>
          <a:stretch>
            <a:fillRect/>
          </a:stretch>
        </p:blipFill>
        <p:spPr bwMode="auto">
          <a:xfrm>
            <a:off x="344488" y="2708275"/>
            <a:ext cx="442912" cy="936625"/>
          </a:xfrm>
          <a:prstGeom prst="rect">
            <a:avLst/>
          </a:prstGeom>
          <a:noFill/>
          <a:ln w="9525">
            <a:noFill/>
            <a:miter lim="800000"/>
            <a:headEnd/>
            <a:tailEnd/>
          </a:ln>
        </p:spPr>
      </p:pic>
      <p:sp>
        <p:nvSpPr>
          <p:cNvPr id="20" name="CuadroTexto 19"/>
          <p:cNvSpPr txBox="1"/>
          <p:nvPr/>
        </p:nvSpPr>
        <p:spPr>
          <a:xfrm>
            <a:off x="7023653" y="13884"/>
            <a:ext cx="2120347" cy="461665"/>
          </a:xfrm>
          <a:prstGeom prst="rect">
            <a:avLst/>
          </a:prstGeom>
          <a:noFill/>
        </p:spPr>
        <p:txBody>
          <a:bodyPr wrap="square" rtlCol="0">
            <a:spAutoFit/>
          </a:bodyPr>
          <a:lstStyle/>
          <a:p>
            <a:r>
              <a:rPr lang="es-MX" sz="2400" i="1" dirty="0">
                <a:solidFill>
                  <a:schemeClr val="tx1">
                    <a:lumMod val="65000"/>
                    <a:lumOff val="35000"/>
                  </a:schemeClr>
                </a:solidFill>
              </a:rPr>
              <a:t>-Introducción-</a:t>
            </a:r>
          </a:p>
        </p:txBody>
      </p:sp>
    </p:spTree>
    <p:extLst>
      <p:ext uri="{BB962C8B-B14F-4D97-AF65-F5344CB8AC3E}">
        <p14:creationId xmlns:p14="http://schemas.microsoft.com/office/powerpoint/2010/main" val="156838579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a:p>
            <a:r>
              <a:rPr lang="es-MX" sz="2400" i="1" dirty="0">
                <a:solidFill>
                  <a:schemeClr val="tx1">
                    <a:lumMod val="65000"/>
                    <a:lumOff val="35000"/>
                  </a:schemeClr>
                </a:solidFill>
              </a:rPr>
              <a:t>Referencias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16" y="1442015"/>
            <a:ext cx="7659757" cy="4863338"/>
          </a:xfrm>
          <a:prstGeom prst="rect">
            <a:avLst/>
          </a:prstGeom>
        </p:spPr>
      </p:pic>
    </p:spTree>
    <p:extLst>
      <p:ext uri="{BB962C8B-B14F-4D97-AF65-F5344CB8AC3E}">
        <p14:creationId xmlns:p14="http://schemas.microsoft.com/office/powerpoint/2010/main" val="2458454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a:p>
            <a:r>
              <a:rPr lang="es-MX" sz="2400" i="1" dirty="0">
                <a:solidFill>
                  <a:schemeClr val="tx1">
                    <a:lumMod val="65000"/>
                    <a:lumOff val="35000"/>
                  </a:schemeClr>
                </a:solidFill>
              </a:rPr>
              <a:t>Referencias</a:t>
            </a:r>
          </a:p>
        </p:txBody>
      </p:sp>
      <p:pic>
        <p:nvPicPr>
          <p:cNvPr id="5" name="16 Imagen" descr="Recorte de pantalla"/>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214213"/>
            <a:ext cx="6387346" cy="4307156"/>
          </a:xfrm>
          <a:prstGeom prst="rect">
            <a:avLst/>
          </a:prstGeom>
        </p:spPr>
      </p:pic>
      <p:pic>
        <p:nvPicPr>
          <p:cNvPr id="6" name="1 Imagen" descr="Recorte de pantalla"/>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51057" y="3480116"/>
            <a:ext cx="4792943" cy="3377884"/>
          </a:xfrm>
          <a:prstGeom prst="rect">
            <a:avLst/>
          </a:prstGeom>
        </p:spPr>
      </p:pic>
    </p:spTree>
    <p:extLst>
      <p:ext uri="{BB962C8B-B14F-4D97-AF65-F5344CB8AC3E}">
        <p14:creationId xmlns:p14="http://schemas.microsoft.com/office/powerpoint/2010/main" val="22987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a:p>
            <a:r>
              <a:rPr lang="es-MX" sz="2400" i="1" dirty="0">
                <a:solidFill>
                  <a:schemeClr val="tx1">
                    <a:lumMod val="65000"/>
                    <a:lumOff val="35000"/>
                  </a:schemeClr>
                </a:solidFill>
              </a:rPr>
              <a:t>Referencias</a:t>
            </a:r>
          </a:p>
        </p:txBody>
      </p:sp>
      <p:pic>
        <p:nvPicPr>
          <p:cNvPr id="6" name="Imagen 5" descr="TDB 5 - PowerStudio Scad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70" y="1391478"/>
            <a:ext cx="6880528" cy="4300330"/>
          </a:xfrm>
          <a:prstGeom prst="rect">
            <a:avLst/>
          </a:prstGeom>
        </p:spPr>
      </p:pic>
      <p:pic>
        <p:nvPicPr>
          <p:cNvPr id="7" name="Imagen 6"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487" y="3127513"/>
            <a:ext cx="2625158" cy="3730487"/>
          </a:xfrm>
          <a:prstGeom prst="rect">
            <a:avLst/>
          </a:prstGeom>
        </p:spPr>
      </p:pic>
    </p:spTree>
    <p:extLst>
      <p:ext uri="{BB962C8B-B14F-4D97-AF65-F5344CB8AC3E}">
        <p14:creationId xmlns:p14="http://schemas.microsoft.com/office/powerpoint/2010/main" val="14172505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3 Imagen" descr="USUARIOS - PowerStudio Scada"/>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86026" y="1214213"/>
            <a:ext cx="5809974" cy="3172430"/>
          </a:xfrm>
          <a:prstGeom prst="rect">
            <a:avLst/>
          </a:prstGeom>
        </p:spPr>
      </p:pic>
      <p:sp>
        <p:nvSpPr>
          <p:cNvPr id="4" name="CuadroTexto 3"/>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a:p>
            <a:r>
              <a:rPr lang="es-MX" sz="2400" i="1" dirty="0">
                <a:solidFill>
                  <a:schemeClr val="tx1">
                    <a:lumMod val="65000"/>
                    <a:lumOff val="35000"/>
                  </a:schemeClr>
                </a:solidFill>
              </a:rPr>
              <a:t>Referencias</a:t>
            </a:r>
          </a:p>
        </p:txBody>
      </p:sp>
      <p:pic>
        <p:nvPicPr>
          <p:cNvPr id="5" name="3 Marcador de contenido" descr="REGULADA A - PowerStudio Scada"/>
          <p:cNvPicPr>
            <a:picLocks noChangeAspect="1"/>
          </p:cNvPicPr>
          <p:nvPr/>
        </p:nvPicPr>
        <p:blipFill rotWithShape="1">
          <a:blip r:embed="rId3">
            <a:extLst>
              <a:ext uri="{28A0092B-C50C-407E-A947-70E740481C1C}">
                <a14:useLocalDpi xmlns:a14="http://schemas.microsoft.com/office/drawing/2010/main" val="0"/>
              </a:ext>
            </a:extLst>
          </a:blip>
          <a:srcRect l="5983" t="10102" r="5985" b="4875"/>
          <a:stretch/>
        </p:blipFill>
        <p:spPr>
          <a:xfrm>
            <a:off x="2057400" y="3009900"/>
            <a:ext cx="7086600" cy="3848100"/>
          </a:xfrm>
          <a:prstGeom prst="rect">
            <a:avLst/>
          </a:prstGeom>
        </p:spPr>
      </p:pic>
    </p:spTree>
    <p:extLst>
      <p:ext uri="{BB962C8B-B14F-4D97-AF65-F5344CB8AC3E}">
        <p14:creationId xmlns:p14="http://schemas.microsoft.com/office/powerpoint/2010/main" val="14514536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1" y="1314118"/>
            <a:ext cx="7527235" cy="4779197"/>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42" y="1314118"/>
            <a:ext cx="7527235" cy="4779198"/>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697" y="1791196"/>
            <a:ext cx="6788342" cy="4779198"/>
          </a:xfrm>
          <a:prstGeom prst="rect">
            <a:avLst/>
          </a:prstGeom>
        </p:spPr>
      </p:pic>
      <p:sp>
        <p:nvSpPr>
          <p:cNvPr id="6" name="CuadroTexto 5"/>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a:p>
            <a:r>
              <a:rPr lang="es-MX" sz="2400" i="1" dirty="0">
                <a:solidFill>
                  <a:schemeClr val="tx1">
                    <a:lumMod val="65000"/>
                    <a:lumOff val="35000"/>
                  </a:schemeClr>
                </a:solidFill>
              </a:rPr>
              <a:t>Referencias</a:t>
            </a:r>
          </a:p>
        </p:txBody>
      </p:sp>
    </p:spTree>
    <p:extLst>
      <p:ext uri="{BB962C8B-B14F-4D97-AF65-F5344CB8AC3E}">
        <p14:creationId xmlns:p14="http://schemas.microsoft.com/office/powerpoint/2010/main" val="406681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188834"/>
            <a:ext cx="9144000" cy="4480331"/>
          </a:xfrm>
          <a:prstGeom prst="rect">
            <a:avLst/>
          </a:prstGeom>
        </p:spPr>
      </p:pic>
      <p:sp>
        <p:nvSpPr>
          <p:cNvPr id="4" name="CuadroTexto 3"/>
          <p:cNvSpPr txBox="1"/>
          <p:nvPr/>
        </p:nvSpPr>
        <p:spPr>
          <a:xfrm>
            <a:off x="4797287" y="13884"/>
            <a:ext cx="4346713" cy="1200329"/>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i="1" dirty="0">
                <a:solidFill>
                  <a:schemeClr val="tx1">
                    <a:lumMod val="65000"/>
                    <a:lumOff val="35000"/>
                  </a:schemeClr>
                </a:solidFill>
              </a:rPr>
              <a:t>Software</a:t>
            </a:r>
          </a:p>
          <a:p>
            <a:r>
              <a:rPr lang="es-MX" sz="2400" i="1" dirty="0">
                <a:solidFill>
                  <a:schemeClr val="tx1">
                    <a:lumMod val="65000"/>
                    <a:lumOff val="35000"/>
                  </a:schemeClr>
                </a:solidFill>
              </a:rPr>
              <a:t>Referencias</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7947"/>
            <a:ext cx="9144000" cy="4480331"/>
          </a:xfrm>
          <a:prstGeom prst="rect">
            <a:avLst/>
          </a:prstGeom>
        </p:spPr>
      </p:pic>
    </p:spTree>
    <p:extLst>
      <p:ext uri="{BB962C8B-B14F-4D97-AF65-F5344CB8AC3E}">
        <p14:creationId xmlns:p14="http://schemas.microsoft.com/office/powerpoint/2010/main" val="28658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resentacio copia.png                                          0E1B9B68Macintosh HD                   7C268769:"/>
          <p:cNvPicPr>
            <a:picLocks noChangeAspect="1" noChangeArrowheads="1"/>
          </p:cNvPicPr>
          <p:nvPr/>
        </p:nvPicPr>
        <p:blipFill>
          <a:blip r:embed="rId2" cstate="screen"/>
          <a:srcRect/>
          <a:stretch>
            <a:fillRect/>
          </a:stretch>
        </p:blipFill>
        <p:spPr bwMode="auto">
          <a:xfrm>
            <a:off x="219199" y="984218"/>
            <a:ext cx="8673281" cy="5037070"/>
          </a:xfrm>
          <a:prstGeom prst="rect">
            <a:avLst/>
          </a:prstGeom>
          <a:noFill/>
          <a:ln w="9525">
            <a:noFill/>
            <a:miter lim="800000"/>
            <a:headEnd/>
            <a:tailEnd/>
          </a:ln>
          <a:effectLst>
            <a:softEdge rad="63500"/>
          </a:effectLst>
        </p:spPr>
      </p:pic>
      <p:sp>
        <p:nvSpPr>
          <p:cNvPr id="3" name="2 Recortar y redondear rectángulo de esquina sencilla"/>
          <p:cNvSpPr/>
          <p:nvPr/>
        </p:nvSpPr>
        <p:spPr>
          <a:xfrm rot="10800000">
            <a:off x="5676731" y="1984630"/>
            <a:ext cx="2376264" cy="1058924"/>
          </a:xfrm>
          <a:prstGeom prst="snip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5676731" y="2033852"/>
            <a:ext cx="2520280" cy="769441"/>
          </a:xfrm>
          <a:prstGeom prst="rect">
            <a:avLst/>
          </a:prstGeom>
          <a:noFill/>
        </p:spPr>
        <p:txBody>
          <a:bodyPr wrap="square" rtlCol="0">
            <a:spAutoFit/>
          </a:bodyPr>
          <a:lstStyle/>
          <a:p>
            <a:pPr algn="ctr"/>
            <a:r>
              <a:rPr lang="es-MX" sz="2400" dirty="0">
                <a:solidFill>
                  <a:schemeClr val="bg1"/>
                </a:solidFill>
              </a:rPr>
              <a:t>EDS,</a:t>
            </a:r>
          </a:p>
          <a:p>
            <a:pPr algn="ctr"/>
            <a:r>
              <a:rPr lang="es-MX" sz="2000" dirty="0">
                <a:solidFill>
                  <a:schemeClr val="bg1"/>
                </a:solidFill>
              </a:rPr>
              <a:t>Autómata energético</a:t>
            </a:r>
            <a:endParaRPr lang="es-MX" sz="1600" dirty="0">
              <a:solidFill>
                <a:schemeClr val="bg1"/>
              </a:solidFill>
            </a:endParaRPr>
          </a:p>
        </p:txBody>
      </p:sp>
      <p:sp>
        <p:nvSpPr>
          <p:cNvPr id="7" name="CuadroTexto 6"/>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E D S</a:t>
            </a:r>
          </a:p>
        </p:txBody>
      </p:sp>
    </p:spTree>
    <p:extLst>
      <p:ext uri="{BB962C8B-B14F-4D97-AF65-F5344CB8AC3E}">
        <p14:creationId xmlns:p14="http://schemas.microsoft.com/office/powerpoint/2010/main" val="11837717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445052" y="830209"/>
            <a:ext cx="3816350" cy="378565"/>
          </a:xfrm>
          <a:prstGeom prst="rect">
            <a:avLst/>
          </a:prstGeom>
          <a:gradFill>
            <a:gsLst>
              <a:gs pos="0">
                <a:srgbClr val="B00040"/>
              </a:gs>
              <a:gs pos="100000">
                <a:srgbClr val="CB1305"/>
              </a:gs>
            </a:gsLst>
            <a:lin ang="5400000" scaled="1"/>
          </a:gradFill>
        </p:spPr>
        <p:txBody>
          <a:bodyPr>
            <a:spAutoFit/>
          </a:bodyPr>
          <a:lstStyle/>
          <a:p>
            <a:pPr algn="ctr">
              <a:lnSpc>
                <a:spcPct val="93000"/>
              </a:lnSpc>
              <a:buClr>
                <a:srgbClr val="000000"/>
              </a:buClr>
              <a:buSzPct val="100000"/>
              <a:buFont typeface="Arial" panose="020B0604020202020204" pitchFamily="34" charset="0"/>
              <a:buNone/>
              <a:defRPr/>
            </a:pPr>
            <a:r>
              <a:rPr lang="es-MX" sz="2000" dirty="0">
                <a:solidFill>
                  <a:schemeClr val="bg1"/>
                </a:solidFill>
                <a:effectLst>
                  <a:outerShdw blurRad="38100" dist="38100" dir="2700000" algn="tl">
                    <a:srgbClr val="000000">
                      <a:alpha val="43137"/>
                    </a:srgbClr>
                  </a:outerShdw>
                </a:effectLst>
              </a:rPr>
              <a:t>Autómata Energético</a:t>
            </a:r>
          </a:p>
        </p:txBody>
      </p:sp>
      <p:sp>
        <p:nvSpPr>
          <p:cNvPr id="12" name="Text Placeholder 6"/>
          <p:cNvSpPr txBox="1">
            <a:spLocks/>
          </p:cNvSpPr>
          <p:nvPr/>
        </p:nvSpPr>
        <p:spPr bwMode="auto">
          <a:xfrm>
            <a:off x="1043608" y="1704320"/>
            <a:ext cx="7581592" cy="936104"/>
          </a:xfrm>
          <a:prstGeom prst="rect">
            <a:avLst/>
          </a:prstGeom>
          <a:gradFill>
            <a:gsLst>
              <a:gs pos="48000">
                <a:schemeClr val="bg1">
                  <a:lumMod val="95000"/>
                </a:schemeClr>
              </a:gs>
              <a:gs pos="100000">
                <a:schemeClr val="bg1">
                  <a:lumMod val="75000"/>
                </a:schemeClr>
              </a:gs>
            </a:gsLst>
            <a:lin ang="5400000" scaled="0"/>
          </a:gradFill>
          <a:ln w="19050">
            <a:solidFill>
              <a:schemeClr val="bg1"/>
            </a:solidFill>
            <a:miter lim="800000"/>
            <a:headEnd/>
            <a:tailEnd/>
          </a:ln>
          <a:effectLst>
            <a:outerShdw blurRad="101600" algn="ctr" rotWithShape="0">
              <a:prstClr val="black">
                <a:alpha val="50000"/>
              </a:prstClr>
            </a:outerShdw>
            <a:reflection blurRad="6350" stA="52000" endA="300" endPos="35000" dir="5400000" sy="-100000" algn="bl" rotWithShape="0"/>
          </a:effectLst>
        </p:spPr>
        <p:txBody>
          <a:bodyPr lIns="108000" tIns="108000" rIns="108000" bIns="108000"/>
          <a:lstStyle/>
          <a:p>
            <a:pPr indent="-201613" algn="ctr" defTabSz="914400" fontAlgn="auto">
              <a:spcBef>
                <a:spcPts val="0"/>
              </a:spcBef>
              <a:spcAft>
                <a:spcPts val="0"/>
              </a:spcAft>
              <a:buClr>
                <a:schemeClr val="accent6">
                  <a:lumMod val="50000"/>
                </a:schemeClr>
              </a:buClr>
              <a:defRPr/>
            </a:pPr>
            <a:r>
              <a:rPr lang="en-US" sz="2000" b="0" noProof="1">
                <a:solidFill>
                  <a:schemeClr val="tx1"/>
                </a:solidFill>
                <a:latin typeface="+mn-lt"/>
                <a:ea typeface="+mn-ea"/>
              </a:rPr>
              <a:t>Visualiza y almacena todos los parámetros eléctricos o físicos procedentes de cualquier equipo de la firma CIRCUTOR</a:t>
            </a:r>
            <a:endParaRPr lang="en-US" sz="1600" b="0" noProof="1">
              <a:solidFill>
                <a:schemeClr val="tx1"/>
              </a:solidFill>
              <a:latin typeface="+mn-lt"/>
              <a:ea typeface="+mn-ea"/>
            </a:endParaRPr>
          </a:p>
        </p:txBody>
      </p:sp>
      <p:pic>
        <p:nvPicPr>
          <p:cNvPr id="38917"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4152344"/>
            <a:ext cx="2590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8" name="7 Grupo"/>
          <p:cNvGrpSpPr>
            <a:grpSpLocks/>
          </p:cNvGrpSpPr>
          <p:nvPr/>
        </p:nvGrpSpPr>
        <p:grpSpPr bwMode="auto">
          <a:xfrm>
            <a:off x="611188" y="2712482"/>
            <a:ext cx="5616575" cy="2160587"/>
            <a:chOff x="3203847" y="4379568"/>
            <a:chExt cx="4103827" cy="1711272"/>
          </a:xfrm>
        </p:grpSpPr>
        <p:pic>
          <p:nvPicPr>
            <p:cNvPr id="38920" name="Picture 57" descr="EDSs.png                                                       17578D1DMacintosh HD Gloria            7C26876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47469" y="4379568"/>
              <a:ext cx="3960205" cy="167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platzhalter 12" descr="Bild4.png"/>
            <p:cNvPicPr>
              <a:picLocks noChangeAspect="1"/>
            </p:cNvPicPr>
            <p:nvPr/>
          </p:nvPicPr>
          <p:blipFill>
            <a:blip r:embed="rId4" cstate="screen"/>
            <a:stretch>
              <a:fillRect/>
            </a:stretch>
          </p:blipFill>
          <p:spPr bwMode="auto">
            <a:xfrm>
              <a:off x="3203847" y="4580746"/>
              <a:ext cx="2015956" cy="1510094"/>
            </a:xfrm>
            <a:prstGeom prst="rect">
              <a:avLst/>
            </a:prstGeom>
            <a:ln>
              <a:noFill/>
            </a:ln>
            <a:effectLst>
              <a:outerShdw blurRad="292100" dist="139700" dir="2700000" algn="tl" rotWithShape="0">
                <a:srgbClr val="333333">
                  <a:alpha val="65000"/>
                </a:srgbClr>
              </a:outerShdw>
            </a:effectLst>
          </p:spPr>
        </p:pic>
      </p:grpSp>
      <p:sp>
        <p:nvSpPr>
          <p:cNvPr id="18" name="Text Placeholder 6"/>
          <p:cNvSpPr txBox="1">
            <a:spLocks/>
          </p:cNvSpPr>
          <p:nvPr/>
        </p:nvSpPr>
        <p:spPr bwMode="auto">
          <a:xfrm>
            <a:off x="3420244" y="2811025"/>
            <a:ext cx="5328592" cy="2088239"/>
          </a:xfrm>
          <a:prstGeom prst="rect">
            <a:avLst/>
          </a:prstGeom>
          <a:solidFill>
            <a:schemeClr val="bg1"/>
          </a:solidFill>
          <a:ln w="19050">
            <a:solidFill>
              <a:schemeClr val="bg1"/>
            </a:solidFill>
            <a:miter lim="800000"/>
            <a:headEnd/>
            <a:tailEnd/>
          </a:ln>
          <a:effectLst/>
        </p:spPr>
        <p:txBody>
          <a:bodyPr lIns="108000" tIns="108000" rIns="108000" bIns="108000"/>
          <a:lstStyle/>
          <a:p>
            <a:pPr marL="141287" indent="-342900" defTabSz="914400" fontAlgn="auto">
              <a:spcBef>
                <a:spcPts val="0"/>
              </a:spcBef>
              <a:spcAft>
                <a:spcPts val="0"/>
              </a:spcAft>
              <a:buClr>
                <a:schemeClr val="accent6">
                  <a:lumMod val="50000"/>
                </a:schemeClr>
              </a:buClr>
              <a:buFont typeface="Arial" pitchFamily="34" charset="0"/>
              <a:buChar char="•"/>
              <a:defRPr/>
            </a:pPr>
            <a:r>
              <a:rPr lang="en-US" sz="2000" b="1" noProof="1">
                <a:ln>
                  <a:solidFill>
                    <a:schemeClr val="bg1"/>
                  </a:solidFill>
                </a:ln>
                <a:effectLst>
                  <a:outerShdw blurRad="38100" dist="38100" dir="2700000" algn="tl">
                    <a:srgbClr val="000000">
                      <a:alpha val="43137"/>
                    </a:srgbClr>
                  </a:outerShdw>
                </a:effectLst>
                <a:latin typeface="+mn-lt"/>
              </a:rPr>
              <a:t>     8 entradas digitales</a:t>
            </a:r>
          </a:p>
          <a:p>
            <a:pPr marL="141287" indent="-342900" defTabSz="914400" fontAlgn="auto">
              <a:spcBef>
                <a:spcPts val="0"/>
              </a:spcBef>
              <a:spcAft>
                <a:spcPts val="0"/>
              </a:spcAft>
              <a:buClr>
                <a:schemeClr val="accent6">
                  <a:lumMod val="50000"/>
                </a:schemeClr>
              </a:buClr>
              <a:buFont typeface="Arial" pitchFamily="34" charset="0"/>
              <a:buChar char="•"/>
              <a:defRPr/>
            </a:pPr>
            <a:r>
              <a:rPr lang="en-US" sz="2000" b="1" noProof="1">
                <a:ln>
                  <a:solidFill>
                    <a:schemeClr val="bg1"/>
                  </a:solidFill>
                </a:ln>
                <a:effectLst>
                  <a:outerShdw blurRad="38100" dist="38100" dir="2700000" algn="tl">
                    <a:srgbClr val="000000">
                      <a:alpha val="43137"/>
                    </a:srgbClr>
                  </a:outerShdw>
                </a:effectLst>
                <a:latin typeface="+mn-lt"/>
              </a:rPr>
              <a:t>     6 salidas de relé</a:t>
            </a:r>
          </a:p>
          <a:p>
            <a:pPr marL="141287" indent="-342900" defTabSz="914400" fontAlgn="auto">
              <a:spcBef>
                <a:spcPts val="0"/>
              </a:spcBef>
              <a:spcAft>
                <a:spcPts val="0"/>
              </a:spcAft>
              <a:buClr>
                <a:schemeClr val="accent6">
                  <a:lumMod val="50000"/>
                </a:schemeClr>
              </a:buClr>
              <a:buFont typeface="Arial" pitchFamily="34" charset="0"/>
              <a:buChar char="•"/>
              <a:defRPr/>
            </a:pPr>
            <a:r>
              <a:rPr lang="en-US" sz="2000" b="1" noProof="1">
                <a:ln>
                  <a:solidFill>
                    <a:schemeClr val="bg1"/>
                  </a:solidFill>
                </a:ln>
                <a:effectLst>
                  <a:outerShdw blurRad="38100" dist="38100" dir="2700000" algn="tl">
                    <a:srgbClr val="000000">
                      <a:alpha val="43137"/>
                    </a:srgbClr>
                  </a:outerShdw>
                </a:effectLst>
                <a:latin typeface="+mn-lt"/>
              </a:rPr>
              <a:t>     Puerto RS485</a:t>
            </a:r>
          </a:p>
          <a:p>
            <a:pPr marL="141287" indent="-342900" defTabSz="914400" fontAlgn="auto">
              <a:spcBef>
                <a:spcPts val="0"/>
              </a:spcBef>
              <a:spcAft>
                <a:spcPts val="0"/>
              </a:spcAft>
              <a:buClr>
                <a:schemeClr val="accent6">
                  <a:lumMod val="50000"/>
                </a:schemeClr>
              </a:buClr>
              <a:buFont typeface="Arial" pitchFamily="34" charset="0"/>
              <a:buChar char="•"/>
              <a:defRPr/>
            </a:pPr>
            <a:r>
              <a:rPr lang="en-US" sz="2000" b="1" noProof="1">
                <a:ln>
                  <a:solidFill>
                    <a:schemeClr val="bg1"/>
                  </a:solidFill>
                </a:ln>
                <a:effectLst>
                  <a:outerShdw blurRad="38100" dist="38100" dir="2700000" algn="tl">
                    <a:srgbClr val="000000">
                      <a:alpha val="43137"/>
                    </a:srgbClr>
                  </a:outerShdw>
                </a:effectLst>
                <a:latin typeface="+mn-lt"/>
              </a:rPr>
              <a:t>     Salida Ethernet</a:t>
            </a:r>
          </a:p>
          <a:p>
            <a:pPr marL="141287" indent="-342900" defTabSz="914400" fontAlgn="auto">
              <a:spcBef>
                <a:spcPts val="0"/>
              </a:spcBef>
              <a:spcAft>
                <a:spcPts val="0"/>
              </a:spcAft>
              <a:buClr>
                <a:schemeClr val="accent6">
                  <a:lumMod val="50000"/>
                </a:schemeClr>
              </a:buClr>
              <a:buFont typeface="Arial" pitchFamily="34" charset="0"/>
              <a:buChar char="•"/>
              <a:defRPr/>
            </a:pPr>
            <a:r>
              <a:rPr lang="en-US" sz="2000" b="1" noProof="1">
                <a:ln>
                  <a:solidFill>
                    <a:schemeClr val="bg1"/>
                  </a:solidFill>
                </a:ln>
                <a:effectLst>
                  <a:outerShdw blurRad="38100" dist="38100" dir="2700000" algn="tl">
                    <a:srgbClr val="000000">
                      <a:alpha val="43137"/>
                    </a:srgbClr>
                  </a:outerShdw>
                </a:effectLst>
                <a:latin typeface="+mn-lt"/>
              </a:rPr>
              <a:t>     PowerStudio Embebido</a:t>
            </a:r>
          </a:p>
          <a:p>
            <a:pPr marL="141287" indent="-342900" defTabSz="914400" fontAlgn="auto">
              <a:spcBef>
                <a:spcPts val="0"/>
              </a:spcBef>
              <a:spcAft>
                <a:spcPts val="0"/>
              </a:spcAft>
              <a:buClr>
                <a:schemeClr val="accent6">
                  <a:lumMod val="50000"/>
                </a:schemeClr>
              </a:buClr>
              <a:buFont typeface="Arial" pitchFamily="34" charset="0"/>
              <a:buChar char="•"/>
              <a:defRPr/>
            </a:pPr>
            <a:r>
              <a:rPr lang="en-US" sz="2000" b="1" noProof="1">
                <a:ln>
                  <a:solidFill>
                    <a:schemeClr val="bg1"/>
                  </a:solidFill>
                </a:ln>
                <a:effectLst>
                  <a:outerShdw blurRad="38100" dist="38100" dir="2700000" algn="tl">
                    <a:srgbClr val="000000">
                      <a:alpha val="43137"/>
                    </a:srgbClr>
                  </a:outerShdw>
                </a:effectLst>
                <a:latin typeface="+mn-lt"/>
              </a:rPr>
              <a:t>     Servidor Web incorporado</a:t>
            </a:r>
          </a:p>
          <a:p>
            <a:pPr marL="141287" indent="-342900" defTabSz="914400" fontAlgn="auto">
              <a:spcBef>
                <a:spcPts val="0"/>
              </a:spcBef>
              <a:spcAft>
                <a:spcPts val="0"/>
              </a:spcAft>
              <a:buClr>
                <a:schemeClr val="accent6">
                  <a:lumMod val="50000"/>
                </a:schemeClr>
              </a:buClr>
              <a:buFont typeface="Arial" pitchFamily="34" charset="0"/>
              <a:buChar char="•"/>
              <a:defRPr/>
            </a:pPr>
            <a:endParaRPr lang="en-US" sz="1600" b="1" noProof="1">
              <a:ln>
                <a:solidFill>
                  <a:schemeClr val="bg1"/>
                </a:solidFill>
              </a:ln>
              <a:effectLst>
                <a:outerShdw blurRad="38100" dist="38100" dir="2700000" algn="tl">
                  <a:srgbClr val="000000">
                    <a:alpha val="43137"/>
                  </a:srgbClr>
                </a:outerShdw>
              </a:effectLst>
              <a:latin typeface="+mn-lt"/>
            </a:endParaRPr>
          </a:p>
        </p:txBody>
      </p:sp>
      <p:sp>
        <p:nvSpPr>
          <p:cNvPr id="9" name="CuadroTexto 8"/>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E D S</a:t>
            </a:r>
          </a:p>
        </p:txBody>
      </p:sp>
    </p:spTree>
    <p:extLst>
      <p:ext uri="{BB962C8B-B14F-4D97-AF65-F5344CB8AC3E}">
        <p14:creationId xmlns:p14="http://schemas.microsoft.com/office/powerpoint/2010/main" val="9801507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quema-2usuaris.png                                           000000A6Dptos                          7C2680F7:"/>
          <p:cNvPicPr>
            <a:picLocks noChangeAspect="1" noChangeArrowheads="1"/>
          </p:cNvPicPr>
          <p:nvPr/>
        </p:nvPicPr>
        <p:blipFill>
          <a:blip r:embed="rId2" cstate="screen"/>
          <a:srcRect/>
          <a:stretch>
            <a:fillRect/>
          </a:stretch>
        </p:blipFill>
        <p:spPr bwMode="auto">
          <a:xfrm>
            <a:off x="228600" y="260648"/>
            <a:ext cx="8534400" cy="6080125"/>
          </a:xfrm>
          <a:prstGeom prst="rect">
            <a:avLst/>
          </a:prstGeom>
          <a:noFill/>
          <a:ln w="9525">
            <a:noFill/>
            <a:miter lim="800000"/>
            <a:headEnd/>
            <a:tailEnd/>
          </a:ln>
        </p:spPr>
      </p:pic>
      <p:sp>
        <p:nvSpPr>
          <p:cNvPr id="6" name="5 CuadroTexto"/>
          <p:cNvSpPr txBox="1"/>
          <p:nvPr/>
        </p:nvSpPr>
        <p:spPr>
          <a:xfrm>
            <a:off x="6732240" y="1609636"/>
            <a:ext cx="1368152" cy="5232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r>
              <a:rPr lang="es-MX" sz="1400" dirty="0"/>
              <a:t>Compensación energía reactiva</a:t>
            </a:r>
          </a:p>
        </p:txBody>
      </p:sp>
      <p:sp>
        <p:nvSpPr>
          <p:cNvPr id="7" name="6 CuadroTexto"/>
          <p:cNvSpPr txBox="1"/>
          <p:nvPr/>
        </p:nvSpPr>
        <p:spPr>
          <a:xfrm>
            <a:off x="7416316" y="5703639"/>
            <a:ext cx="1548172"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1200" dirty="0"/>
              <a:t>Medida de parámetros eléctricos</a:t>
            </a:r>
          </a:p>
        </p:txBody>
      </p:sp>
      <p:sp>
        <p:nvSpPr>
          <p:cNvPr id="8" name="7 CuadroTexto"/>
          <p:cNvSpPr txBox="1"/>
          <p:nvPr/>
        </p:nvSpPr>
        <p:spPr>
          <a:xfrm>
            <a:off x="3167844" y="3501008"/>
            <a:ext cx="1332148" cy="2769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1200" dirty="0"/>
              <a:t>Contador de  gas</a:t>
            </a:r>
          </a:p>
        </p:txBody>
      </p:sp>
      <p:sp>
        <p:nvSpPr>
          <p:cNvPr id="9" name="8 CuadroTexto"/>
          <p:cNvSpPr txBox="1"/>
          <p:nvPr/>
        </p:nvSpPr>
        <p:spPr>
          <a:xfrm>
            <a:off x="3167844" y="4221088"/>
            <a:ext cx="1332148" cy="2769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1200" dirty="0"/>
              <a:t>Contador de  agua</a:t>
            </a:r>
          </a:p>
        </p:txBody>
      </p:sp>
      <p:sp>
        <p:nvSpPr>
          <p:cNvPr id="10" name="9 CuadroTexto"/>
          <p:cNvSpPr txBox="1"/>
          <p:nvPr/>
        </p:nvSpPr>
        <p:spPr>
          <a:xfrm>
            <a:off x="3188060" y="4869160"/>
            <a:ext cx="1332148" cy="2769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1200" dirty="0"/>
              <a:t>Presencia</a:t>
            </a:r>
          </a:p>
        </p:txBody>
      </p:sp>
      <p:sp>
        <p:nvSpPr>
          <p:cNvPr id="11" name="10 CuadroTexto"/>
          <p:cNvSpPr txBox="1"/>
          <p:nvPr/>
        </p:nvSpPr>
        <p:spPr>
          <a:xfrm>
            <a:off x="3167844" y="5589240"/>
            <a:ext cx="1332148" cy="2769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1200" dirty="0"/>
              <a:t>Sensor de  puerta</a:t>
            </a:r>
          </a:p>
        </p:txBody>
      </p:sp>
      <p:pic>
        <p:nvPicPr>
          <p:cNvPr id="12" name="Picture 22"/>
          <p:cNvPicPr>
            <a:picLocks noChangeAspect="1" noChangeArrowheads="1"/>
          </p:cNvPicPr>
          <p:nvPr/>
        </p:nvPicPr>
        <p:blipFill>
          <a:blip r:embed="rId3" cstate="print"/>
          <a:srcRect/>
          <a:stretch>
            <a:fillRect/>
          </a:stretch>
        </p:blipFill>
        <p:spPr bwMode="auto">
          <a:xfrm>
            <a:off x="467544" y="5504114"/>
            <a:ext cx="1728192" cy="77871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3" name="12 CuadroTexto"/>
          <p:cNvSpPr txBox="1"/>
          <p:nvPr/>
        </p:nvSpPr>
        <p:spPr>
          <a:xfrm>
            <a:off x="7905836" y="3558208"/>
            <a:ext cx="1058652" cy="2308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900" dirty="0"/>
              <a:t>Climatización</a:t>
            </a:r>
          </a:p>
        </p:txBody>
      </p:sp>
      <p:sp>
        <p:nvSpPr>
          <p:cNvPr id="14" name="13 CuadroTexto"/>
          <p:cNvSpPr txBox="1"/>
          <p:nvPr/>
        </p:nvSpPr>
        <p:spPr>
          <a:xfrm>
            <a:off x="7905836" y="4581128"/>
            <a:ext cx="1058652" cy="2308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900" dirty="0"/>
              <a:t>Iluminación</a:t>
            </a:r>
          </a:p>
        </p:txBody>
      </p:sp>
      <p:sp>
        <p:nvSpPr>
          <p:cNvPr id="15" name="14 CuadroTexto"/>
          <p:cNvSpPr txBox="1"/>
          <p:nvPr/>
        </p:nvSpPr>
        <p:spPr>
          <a:xfrm>
            <a:off x="7905836" y="5445224"/>
            <a:ext cx="1058652" cy="2308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900" dirty="0"/>
              <a:t>Otros usos</a:t>
            </a:r>
          </a:p>
        </p:txBody>
      </p:sp>
      <p:sp>
        <p:nvSpPr>
          <p:cNvPr id="17" name="CuadroTexto 16"/>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E D S</a:t>
            </a:r>
          </a:p>
        </p:txBody>
      </p:sp>
    </p:spTree>
    <p:extLst>
      <p:ext uri="{BB962C8B-B14F-4D97-AF65-F5344CB8AC3E}">
        <p14:creationId xmlns:p14="http://schemas.microsoft.com/office/powerpoint/2010/main" val="38124401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3"/>
          <p:cNvGrpSpPr>
            <a:grpSpLocks/>
          </p:cNvGrpSpPr>
          <p:nvPr/>
        </p:nvGrpSpPr>
        <p:grpSpPr bwMode="auto">
          <a:xfrm>
            <a:off x="3770244" y="1822933"/>
            <a:ext cx="1909763" cy="2290762"/>
            <a:chOff x="3936" y="1533"/>
            <a:chExt cx="1203" cy="1443"/>
          </a:xfrm>
        </p:grpSpPr>
        <p:graphicFrame>
          <p:nvGraphicFramePr>
            <p:cNvPr id="3077" name="Object 4"/>
            <p:cNvGraphicFramePr>
              <a:graphicFrameLocks noChangeAspect="1"/>
            </p:cNvGraphicFramePr>
            <p:nvPr/>
          </p:nvGraphicFramePr>
          <p:xfrm>
            <a:off x="4214" y="1891"/>
            <a:ext cx="622" cy="976"/>
          </p:xfrm>
          <a:graphic>
            <a:graphicData uri="http://schemas.openxmlformats.org/presentationml/2006/ole">
              <mc:AlternateContent xmlns:mc="http://schemas.openxmlformats.org/markup-compatibility/2006">
                <mc:Choice xmlns:v="urn:schemas-microsoft-com:vml" Requires="v">
                  <p:oleObj spid="_x0000_s1050" name="Imagen" r:id="rId4" imgW="1869034" imgH="2189988" progId="">
                    <p:embed/>
                  </p:oleObj>
                </mc:Choice>
                <mc:Fallback>
                  <p:oleObj name="Imagen" r:id="rId4" imgW="1869034" imgH="2189988" progId="">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 y="1891"/>
                          <a:ext cx="622" cy="9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5"/>
            <p:cNvGraphicFramePr>
              <a:graphicFrameLocks noChangeAspect="1"/>
            </p:cNvGraphicFramePr>
            <p:nvPr/>
          </p:nvGraphicFramePr>
          <p:xfrm>
            <a:off x="3936" y="1533"/>
            <a:ext cx="598" cy="583"/>
          </p:xfrm>
          <a:graphic>
            <a:graphicData uri="http://schemas.openxmlformats.org/presentationml/2006/ole">
              <mc:AlternateContent xmlns:mc="http://schemas.openxmlformats.org/markup-compatibility/2006">
                <mc:Choice xmlns:v="urn:schemas-microsoft-com:vml" Requires="v">
                  <p:oleObj spid="_x0000_s1051" name="Imagen" r:id="rId6" imgW="4419600" imgH="4419600" progId="">
                    <p:embed/>
                  </p:oleObj>
                </mc:Choice>
                <mc:Fallback>
                  <p:oleObj name="Imagen" r:id="rId6" imgW="4419600" imgH="4419600" progId="">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1533"/>
                          <a:ext cx="598" cy="5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9" name="Object 6"/>
            <p:cNvGraphicFramePr>
              <a:graphicFrameLocks noChangeAspect="1"/>
            </p:cNvGraphicFramePr>
            <p:nvPr/>
          </p:nvGraphicFramePr>
          <p:xfrm>
            <a:off x="4385" y="2659"/>
            <a:ext cx="754" cy="317"/>
          </p:xfrm>
          <a:graphic>
            <a:graphicData uri="http://schemas.openxmlformats.org/presentationml/2006/ole">
              <mc:AlternateContent xmlns:mc="http://schemas.openxmlformats.org/markup-compatibility/2006">
                <mc:Choice xmlns:v="urn:schemas-microsoft-com:vml" Requires="v">
                  <p:oleObj spid="_x0000_s1052" name="Imagen" r:id="rId8" imgW="5189538" imgH="2233613" progId="">
                    <p:embed/>
                  </p:oleObj>
                </mc:Choice>
                <mc:Fallback>
                  <p:oleObj name="Imagen" r:id="rId8" imgW="5189538" imgH="2233613" progId="">
                    <p:embed/>
                    <p:pic>
                      <p:nvPicPr>
                        <p:cNvPr id="0"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5" y="2659"/>
                          <a:ext cx="754" cy="3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075" name="Rectangle 7"/>
          <p:cNvSpPr>
            <a:spLocks noChangeArrowheads="1"/>
          </p:cNvSpPr>
          <p:nvPr/>
        </p:nvSpPr>
        <p:spPr bwMode="auto">
          <a:xfrm>
            <a:off x="722244" y="406448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defTabSz="914400" eaLnBrk="1" hangingPunct="1"/>
            <a:r>
              <a:rPr lang="es-MX" altLang="es-MX" sz="4800">
                <a:solidFill>
                  <a:srgbClr val="B0002A"/>
                </a:solidFill>
                <a:latin typeface="Calibri" panose="020F0502020204030204" pitchFamily="34" charset="0"/>
              </a:rPr>
              <a:t>CONTROL DE POTENCIA</a:t>
            </a:r>
            <a:endParaRPr lang="es-ES" altLang="es-MX" sz="4400">
              <a:solidFill>
                <a:srgbClr val="B0002A"/>
              </a:solidFill>
              <a:latin typeface="Calibri" panose="020F0502020204030204" pitchFamily="34" charset="0"/>
            </a:endParaRPr>
          </a:p>
        </p:txBody>
      </p:sp>
      <p:sp>
        <p:nvSpPr>
          <p:cNvPr id="9" name="CuadroTexto 8"/>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3898264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2"/>
          <p:cNvPicPr>
            <a:picLocks noChangeAspect="1" noChangeArrowheads="1"/>
          </p:cNvPicPr>
          <p:nvPr/>
        </p:nvPicPr>
        <p:blipFill>
          <a:blip r:embed="rId3" cstate="screen">
            <a:duotone>
              <a:schemeClr val="accent3">
                <a:shade val="45000"/>
                <a:satMod val="135000"/>
              </a:schemeClr>
              <a:prstClr val="white"/>
            </a:duotone>
            <a:lum bright="3000" contrast="-8000"/>
          </a:blip>
          <a:srcRect/>
          <a:stretch>
            <a:fillRect/>
          </a:stretch>
        </p:blipFill>
        <p:spPr bwMode="auto">
          <a:xfrm>
            <a:off x="0" y="2419312"/>
            <a:ext cx="9144000" cy="4466072"/>
          </a:xfrm>
          <a:prstGeom prst="rect">
            <a:avLst/>
          </a:prstGeom>
          <a:solidFill>
            <a:schemeClr val="accent1"/>
          </a:solidFill>
          <a:ln w="9525">
            <a:noFill/>
            <a:miter lim="800000"/>
            <a:headEnd/>
            <a:tailEnd/>
          </a:ln>
          <a:effectLst/>
        </p:spPr>
      </p:pic>
      <p:sp>
        <p:nvSpPr>
          <p:cNvPr id="31747" name="393 CuadroTexto"/>
          <p:cNvSpPr txBox="1">
            <a:spLocks noChangeArrowheads="1"/>
          </p:cNvSpPr>
          <p:nvPr/>
        </p:nvSpPr>
        <p:spPr bwMode="auto">
          <a:xfrm>
            <a:off x="250825" y="765175"/>
            <a:ext cx="8713788" cy="584200"/>
          </a:xfrm>
          <a:prstGeom prst="rect">
            <a:avLst/>
          </a:prstGeom>
          <a:noFill/>
          <a:ln w="9525">
            <a:noFill/>
            <a:miter lim="800000"/>
            <a:headEnd/>
            <a:tailEnd/>
          </a:ln>
        </p:spPr>
        <p:txBody>
          <a:bodyPr>
            <a:spAutoFit/>
          </a:bodyPr>
          <a:lstStyle/>
          <a:p>
            <a:pPr algn="ctr"/>
            <a:r>
              <a:rPr lang="es-ES" sz="3200" b="1">
                <a:latin typeface="Calibri" pitchFamily="34" charset="0"/>
              </a:rPr>
              <a:t>Distribución y comercialización en más de</a:t>
            </a:r>
          </a:p>
        </p:txBody>
      </p:sp>
      <p:sp>
        <p:nvSpPr>
          <p:cNvPr id="395" name="394 CuadroTexto"/>
          <p:cNvSpPr txBox="1"/>
          <p:nvPr/>
        </p:nvSpPr>
        <p:spPr>
          <a:xfrm>
            <a:off x="1763713" y="1052513"/>
            <a:ext cx="2520950" cy="1433512"/>
          </a:xfrm>
          <a:prstGeom prst="rect">
            <a:avLst/>
          </a:prstGeom>
          <a:noFill/>
        </p:spPr>
        <p:txBody>
          <a:bodyPr>
            <a:spAutoFit/>
          </a:bodyPr>
          <a:lstStyle/>
          <a:p>
            <a:pPr fontAlgn="auto">
              <a:spcBef>
                <a:spcPts val="0"/>
              </a:spcBef>
              <a:spcAft>
                <a:spcPts val="0"/>
              </a:spcAft>
              <a:defRPr/>
            </a:pPr>
            <a:r>
              <a:rPr lang="es-ES" sz="8800" b="1" dirty="0">
                <a:solidFill>
                  <a:srgbClr val="C00000"/>
                </a:solidFill>
                <a:effectLst>
                  <a:outerShdw blurRad="38100" dist="38100" dir="2700000" algn="tl">
                    <a:srgbClr val="000000">
                      <a:alpha val="43137"/>
                    </a:srgbClr>
                  </a:outerShdw>
                </a:effectLst>
                <a:latin typeface="+mn-lt"/>
              </a:rPr>
              <a:t>100</a:t>
            </a:r>
          </a:p>
        </p:txBody>
      </p:sp>
      <p:sp>
        <p:nvSpPr>
          <p:cNvPr id="396" name="395 CuadroTexto"/>
          <p:cNvSpPr txBox="1"/>
          <p:nvPr/>
        </p:nvSpPr>
        <p:spPr>
          <a:xfrm>
            <a:off x="4140200" y="981075"/>
            <a:ext cx="3744913" cy="1433513"/>
          </a:xfrm>
          <a:prstGeom prst="rect">
            <a:avLst/>
          </a:prstGeom>
          <a:noFill/>
        </p:spPr>
        <p:txBody>
          <a:bodyPr>
            <a:spAutoFit/>
          </a:bodyPr>
          <a:lstStyle/>
          <a:p>
            <a:pPr algn="ctr" fontAlgn="auto">
              <a:spcBef>
                <a:spcPts val="0"/>
              </a:spcBef>
              <a:spcAft>
                <a:spcPts val="0"/>
              </a:spcAft>
              <a:defRPr/>
            </a:pPr>
            <a:r>
              <a:rPr lang="es-ES" sz="8800" b="1" dirty="0">
                <a:effectLst>
                  <a:outerShdw blurRad="38100" dist="38100" dir="2700000" algn="tl">
                    <a:srgbClr val="000000">
                      <a:alpha val="43137"/>
                    </a:srgbClr>
                  </a:outerShdw>
                </a:effectLst>
                <a:latin typeface="+mn-lt"/>
              </a:rPr>
              <a:t>países</a:t>
            </a:r>
          </a:p>
        </p:txBody>
      </p:sp>
      <p:sp>
        <p:nvSpPr>
          <p:cNvPr id="417" name="416 Arco"/>
          <p:cNvSpPr/>
          <p:nvPr/>
        </p:nvSpPr>
        <p:spPr>
          <a:xfrm rot="1485067">
            <a:off x="4067175" y="3509963"/>
            <a:ext cx="1584325" cy="1379537"/>
          </a:xfrm>
          <a:prstGeom prst="arc">
            <a:avLst>
              <a:gd name="adj1" fmla="val 12035438"/>
              <a:gd name="adj2" fmla="val 20271215"/>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19" name="418 Arco"/>
          <p:cNvSpPr/>
          <p:nvPr/>
        </p:nvSpPr>
        <p:spPr>
          <a:xfrm>
            <a:off x="1908175" y="3573463"/>
            <a:ext cx="6408738" cy="4464050"/>
          </a:xfrm>
          <a:prstGeom prst="arc">
            <a:avLst>
              <a:gd name="adj1" fmla="val 15188690"/>
              <a:gd name="adj2" fmla="val 464527"/>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21" name="420 Arco"/>
          <p:cNvSpPr/>
          <p:nvPr/>
        </p:nvSpPr>
        <p:spPr>
          <a:xfrm>
            <a:off x="4140200" y="3141663"/>
            <a:ext cx="3384550" cy="1727200"/>
          </a:xfrm>
          <a:prstGeom prst="arc">
            <a:avLst>
              <a:gd name="adj1" fmla="val 11673950"/>
              <a:gd name="adj2" fmla="val 24697"/>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23" name="422 Arco"/>
          <p:cNvSpPr/>
          <p:nvPr/>
        </p:nvSpPr>
        <p:spPr>
          <a:xfrm flipH="1">
            <a:off x="2555875" y="3141663"/>
            <a:ext cx="2168525" cy="5616575"/>
          </a:xfrm>
          <a:prstGeom prst="arc">
            <a:avLst>
              <a:gd name="adj1" fmla="val 15329955"/>
              <a:gd name="adj2" fmla="val 715317"/>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24" name="423 Arco"/>
          <p:cNvSpPr/>
          <p:nvPr/>
        </p:nvSpPr>
        <p:spPr>
          <a:xfrm flipH="1">
            <a:off x="900113" y="2924175"/>
            <a:ext cx="4032250" cy="5618163"/>
          </a:xfrm>
          <a:prstGeom prst="arc">
            <a:avLst>
              <a:gd name="adj1" fmla="val 14223039"/>
              <a:gd name="adj2" fmla="val 19090607"/>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25" name="424 Arco"/>
          <p:cNvSpPr/>
          <p:nvPr/>
        </p:nvSpPr>
        <p:spPr>
          <a:xfrm rot="2063220">
            <a:off x="3806825" y="3824288"/>
            <a:ext cx="1584325" cy="588962"/>
          </a:xfrm>
          <a:prstGeom prst="arc">
            <a:avLst>
              <a:gd name="adj1" fmla="val 12035438"/>
              <a:gd name="adj2" fmla="val 19344741"/>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26" name="425 Arco"/>
          <p:cNvSpPr/>
          <p:nvPr/>
        </p:nvSpPr>
        <p:spPr>
          <a:xfrm rot="18389394" flipH="1">
            <a:off x="3883819" y="3667919"/>
            <a:ext cx="881062" cy="571500"/>
          </a:xfrm>
          <a:prstGeom prst="arc">
            <a:avLst>
              <a:gd name="adj1" fmla="val 12035438"/>
              <a:gd name="adj2" fmla="val 19344741"/>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27" name="426 Arco"/>
          <p:cNvSpPr/>
          <p:nvPr/>
        </p:nvSpPr>
        <p:spPr>
          <a:xfrm rot="4360248">
            <a:off x="3186906" y="4280695"/>
            <a:ext cx="2644775" cy="1306512"/>
          </a:xfrm>
          <a:prstGeom prst="arc">
            <a:avLst>
              <a:gd name="adj1" fmla="val 11213956"/>
              <a:gd name="adj2" fmla="val 21200141"/>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28" name="427 Arco"/>
          <p:cNvSpPr/>
          <p:nvPr/>
        </p:nvSpPr>
        <p:spPr>
          <a:xfrm rot="19593581">
            <a:off x="4027488" y="3168650"/>
            <a:ext cx="1584325" cy="588963"/>
          </a:xfrm>
          <a:prstGeom prst="arc">
            <a:avLst>
              <a:gd name="adj1" fmla="val 12035438"/>
              <a:gd name="adj2" fmla="val 14622874"/>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29" name="428 Arco"/>
          <p:cNvSpPr/>
          <p:nvPr/>
        </p:nvSpPr>
        <p:spPr>
          <a:xfrm rot="1485067">
            <a:off x="3711575" y="3792538"/>
            <a:ext cx="3071813" cy="1379537"/>
          </a:xfrm>
          <a:prstGeom prst="arc">
            <a:avLst>
              <a:gd name="adj1" fmla="val 11842563"/>
              <a:gd name="adj2" fmla="val 20271215"/>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30" name="429 Arco"/>
          <p:cNvSpPr/>
          <p:nvPr/>
        </p:nvSpPr>
        <p:spPr>
          <a:xfrm rot="20012097" flipH="1">
            <a:off x="1774825" y="3727450"/>
            <a:ext cx="3011488" cy="1619250"/>
          </a:xfrm>
          <a:prstGeom prst="arc">
            <a:avLst>
              <a:gd name="adj1" fmla="val 11842563"/>
              <a:gd name="adj2" fmla="val 20677715"/>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431" name="430 Arco"/>
          <p:cNvSpPr/>
          <p:nvPr/>
        </p:nvSpPr>
        <p:spPr>
          <a:xfrm rot="21362028" flipH="1">
            <a:off x="2051050" y="3195638"/>
            <a:ext cx="2192338" cy="1106487"/>
          </a:xfrm>
          <a:prstGeom prst="arc">
            <a:avLst>
              <a:gd name="adj1" fmla="val 10858635"/>
              <a:gd name="adj2" fmla="val 21233453"/>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grpSp>
        <p:nvGrpSpPr>
          <p:cNvPr id="313" name="Group 14"/>
          <p:cNvGrpSpPr>
            <a:grpSpLocks/>
          </p:cNvGrpSpPr>
          <p:nvPr/>
        </p:nvGrpSpPr>
        <p:grpSpPr bwMode="auto">
          <a:xfrm>
            <a:off x="4211638" y="3390900"/>
            <a:ext cx="215900" cy="254000"/>
            <a:chOff x="2839" y="1326"/>
            <a:chExt cx="233" cy="251"/>
          </a:xfrm>
        </p:grpSpPr>
        <p:sp>
          <p:nvSpPr>
            <p:cNvPr id="31764" name="Oval 15"/>
            <p:cNvSpPr>
              <a:spLocks noChangeArrowheads="1"/>
            </p:cNvSpPr>
            <p:nvPr/>
          </p:nvSpPr>
          <p:spPr bwMode="auto">
            <a:xfrm>
              <a:off x="2839" y="1493"/>
              <a:ext cx="84" cy="84"/>
            </a:xfrm>
            <a:prstGeom prst="ellipse">
              <a:avLst/>
            </a:prstGeom>
            <a:solidFill>
              <a:srgbClr val="006600"/>
            </a:solidFill>
            <a:ln w="9525" algn="ctr">
              <a:solidFill>
                <a:srgbClr val="808080"/>
              </a:solidFill>
              <a:round/>
              <a:headEnd/>
              <a:tailEnd/>
            </a:ln>
          </p:spPr>
          <p:txBody>
            <a:bodyPr wrap="none" anchor="ctr"/>
            <a:lstStyle/>
            <a:p>
              <a:endParaRPr lang="es-ES" sz="1800">
                <a:latin typeface="Calibri" pitchFamily="34" charset="0"/>
              </a:endParaRPr>
            </a:p>
          </p:txBody>
        </p:sp>
        <p:grpSp>
          <p:nvGrpSpPr>
            <p:cNvPr id="31765" name="Group 16"/>
            <p:cNvGrpSpPr>
              <a:grpSpLocks/>
            </p:cNvGrpSpPr>
            <p:nvPr/>
          </p:nvGrpSpPr>
          <p:grpSpPr bwMode="auto">
            <a:xfrm>
              <a:off x="2842" y="1326"/>
              <a:ext cx="230" cy="222"/>
              <a:chOff x="493" y="1653"/>
              <a:chExt cx="806" cy="777"/>
            </a:xfrm>
          </p:grpSpPr>
          <p:sp>
            <p:nvSpPr>
              <p:cNvPr id="31766" name="Freeform 17"/>
              <p:cNvSpPr>
                <a:spLocks/>
              </p:cNvSpPr>
              <p:nvPr/>
            </p:nvSpPr>
            <p:spPr bwMode="auto">
              <a:xfrm>
                <a:off x="630"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solidFill>
                <a:schemeClr val="tx1">
                  <a:alpha val="50195"/>
                </a:schemeClr>
              </a:solidFill>
              <a:ln w="9525">
                <a:noFill/>
                <a:round/>
                <a:headEnd/>
                <a:tailEnd/>
              </a:ln>
            </p:spPr>
            <p:txBody>
              <a:bodyPr/>
              <a:lstStyle/>
              <a:p>
                <a:endParaRPr lang="es-ES" sz="1800">
                  <a:latin typeface="Calibri" pitchFamily="34" charset="0"/>
                </a:endParaRPr>
              </a:p>
            </p:txBody>
          </p:sp>
          <p:pic>
            <p:nvPicPr>
              <p:cNvPr id="31767" name="Picture 18" descr="grün"/>
              <p:cNvPicPr>
                <a:picLocks noChangeAspect="1" noChangeArrowheads="1"/>
              </p:cNvPicPr>
              <p:nvPr/>
            </p:nvPicPr>
            <p:blipFill>
              <a:blip r:embed="rId4" cstate="screen"/>
              <a:srcRect/>
              <a:stretch>
                <a:fillRect/>
              </a:stretch>
            </p:blipFill>
            <p:spPr bwMode="auto">
              <a:xfrm>
                <a:off x="493" y="1653"/>
                <a:ext cx="576" cy="768"/>
              </a:xfrm>
              <a:prstGeom prst="rect">
                <a:avLst/>
              </a:prstGeom>
              <a:noFill/>
              <a:ln w="9525">
                <a:noFill/>
                <a:miter lim="800000"/>
                <a:headEnd/>
                <a:tailEnd/>
              </a:ln>
            </p:spPr>
          </p:pic>
        </p:grpSp>
      </p:grpSp>
      <p:sp>
        <p:nvSpPr>
          <p:cNvPr id="24" name="23 Arco"/>
          <p:cNvSpPr/>
          <p:nvPr/>
        </p:nvSpPr>
        <p:spPr>
          <a:xfrm rot="18340619">
            <a:off x="3940969" y="2961481"/>
            <a:ext cx="1584325" cy="588963"/>
          </a:xfrm>
          <a:prstGeom prst="arc">
            <a:avLst>
              <a:gd name="adj1" fmla="val 12035438"/>
              <a:gd name="adj2" fmla="val 17342907"/>
            </a:avLst>
          </a:prstGeom>
          <a:ln w="38100" cap="rnd">
            <a:solidFill>
              <a:srgbClr val="A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800"/>
          </a:p>
        </p:txBody>
      </p:sp>
      <p:sp>
        <p:nvSpPr>
          <p:cNvPr id="27" name="CuadroTexto 26"/>
          <p:cNvSpPr txBox="1"/>
          <p:nvPr/>
        </p:nvSpPr>
        <p:spPr>
          <a:xfrm>
            <a:off x="7023653" y="13884"/>
            <a:ext cx="2120347" cy="461665"/>
          </a:xfrm>
          <a:prstGeom prst="rect">
            <a:avLst/>
          </a:prstGeom>
          <a:noFill/>
        </p:spPr>
        <p:txBody>
          <a:bodyPr wrap="square" rtlCol="0">
            <a:spAutoFit/>
          </a:bodyPr>
          <a:lstStyle/>
          <a:p>
            <a:r>
              <a:rPr lang="es-MX" sz="2400" i="1" dirty="0">
                <a:solidFill>
                  <a:schemeClr val="tx1">
                    <a:lumMod val="65000"/>
                    <a:lumOff val="35000"/>
                  </a:schemeClr>
                </a:solidFill>
              </a:rPr>
              <a:t>-Introducción-</a:t>
            </a:r>
          </a:p>
        </p:txBody>
      </p:sp>
    </p:spTree>
    <p:extLst>
      <p:ext uri="{BB962C8B-B14F-4D97-AF65-F5344CB8AC3E}">
        <p14:creationId xmlns:p14="http://schemas.microsoft.com/office/powerpoint/2010/main" val="226311550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slide(fromBottom)">
                                      <p:cBhvr>
                                        <p:cTn id="7" dur="500"/>
                                        <p:tgtEl>
                                          <p:spTgt spid="313"/>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417"/>
                                        </p:tgtEl>
                                        <p:attrNameLst>
                                          <p:attrName>style.visibility</p:attrName>
                                        </p:attrNameLst>
                                      </p:cBhvr>
                                      <p:to>
                                        <p:strVal val="visible"/>
                                      </p:to>
                                    </p:set>
                                    <p:animEffect transition="in" filter="wedge">
                                      <p:cBhvr>
                                        <p:cTn id="11" dur="1000"/>
                                        <p:tgtEl>
                                          <p:spTgt spid="417"/>
                                        </p:tgtEl>
                                      </p:cBhvr>
                                    </p:animEffect>
                                  </p:childTnLst>
                                </p:cTn>
                              </p:par>
                            </p:childTnLst>
                          </p:cTn>
                        </p:par>
                        <p:par>
                          <p:cTn id="12" fill="hold">
                            <p:stCondLst>
                              <p:cond delay="1500"/>
                            </p:stCondLst>
                            <p:childTnLst>
                              <p:par>
                                <p:cTn id="13" presetID="20" presetClass="entr" presetSubtype="0" fill="hold" nodeType="afterEffect">
                                  <p:stCondLst>
                                    <p:cond delay="0"/>
                                  </p:stCondLst>
                                  <p:childTnLst>
                                    <p:set>
                                      <p:cBhvr>
                                        <p:cTn id="14" dur="1" fill="hold">
                                          <p:stCondLst>
                                            <p:cond delay="0"/>
                                          </p:stCondLst>
                                        </p:cTn>
                                        <p:tgtEl>
                                          <p:spTgt spid="421"/>
                                        </p:tgtEl>
                                        <p:attrNameLst>
                                          <p:attrName>style.visibility</p:attrName>
                                        </p:attrNameLst>
                                      </p:cBhvr>
                                      <p:to>
                                        <p:strVal val="visible"/>
                                      </p:to>
                                    </p:set>
                                    <p:animEffect transition="in" filter="wedge">
                                      <p:cBhvr>
                                        <p:cTn id="15" dur="500"/>
                                        <p:tgtEl>
                                          <p:spTgt spid="421"/>
                                        </p:tgtEl>
                                      </p:cBhvr>
                                    </p:animEffect>
                                  </p:childTnLst>
                                </p:cTn>
                              </p:par>
                            </p:childTnLst>
                          </p:cTn>
                        </p:par>
                        <p:par>
                          <p:cTn id="16" fill="hold">
                            <p:stCondLst>
                              <p:cond delay="2000"/>
                            </p:stCondLst>
                            <p:childTnLst>
                              <p:par>
                                <p:cTn id="17" presetID="20" presetClass="entr" presetSubtype="0" fill="hold" grpId="0" nodeType="afterEffect">
                                  <p:stCondLst>
                                    <p:cond delay="0"/>
                                  </p:stCondLst>
                                  <p:childTnLst>
                                    <p:set>
                                      <p:cBhvr>
                                        <p:cTn id="18" dur="1" fill="hold">
                                          <p:stCondLst>
                                            <p:cond delay="0"/>
                                          </p:stCondLst>
                                        </p:cTn>
                                        <p:tgtEl>
                                          <p:spTgt spid="425"/>
                                        </p:tgtEl>
                                        <p:attrNameLst>
                                          <p:attrName>style.visibility</p:attrName>
                                        </p:attrNameLst>
                                      </p:cBhvr>
                                      <p:to>
                                        <p:strVal val="visible"/>
                                      </p:to>
                                    </p:set>
                                    <p:animEffect transition="in" filter="wedge">
                                      <p:cBhvr>
                                        <p:cTn id="19" dur="500"/>
                                        <p:tgtEl>
                                          <p:spTgt spid="425"/>
                                        </p:tgtEl>
                                      </p:cBhvr>
                                    </p:animEffect>
                                  </p:childTnLst>
                                </p:cTn>
                              </p:par>
                            </p:childTnLst>
                          </p:cTn>
                        </p:par>
                        <p:par>
                          <p:cTn id="20" fill="hold">
                            <p:stCondLst>
                              <p:cond delay="2500"/>
                            </p:stCondLst>
                            <p:childTnLst>
                              <p:par>
                                <p:cTn id="21" presetID="20" presetClass="entr" presetSubtype="0" fill="hold" nodeType="afterEffect">
                                  <p:stCondLst>
                                    <p:cond delay="0"/>
                                  </p:stCondLst>
                                  <p:childTnLst>
                                    <p:set>
                                      <p:cBhvr>
                                        <p:cTn id="22" dur="1" fill="hold">
                                          <p:stCondLst>
                                            <p:cond delay="0"/>
                                          </p:stCondLst>
                                        </p:cTn>
                                        <p:tgtEl>
                                          <p:spTgt spid="426"/>
                                        </p:tgtEl>
                                        <p:attrNameLst>
                                          <p:attrName>style.visibility</p:attrName>
                                        </p:attrNameLst>
                                      </p:cBhvr>
                                      <p:to>
                                        <p:strVal val="visible"/>
                                      </p:to>
                                    </p:set>
                                    <p:animEffect transition="in" filter="wedge">
                                      <p:cBhvr>
                                        <p:cTn id="23" dur="500"/>
                                        <p:tgtEl>
                                          <p:spTgt spid="426"/>
                                        </p:tgtEl>
                                      </p:cBhvr>
                                    </p:animEffect>
                                  </p:childTnLst>
                                </p:cTn>
                              </p:par>
                            </p:childTnLst>
                          </p:cTn>
                        </p:par>
                        <p:par>
                          <p:cTn id="24" fill="hold">
                            <p:stCondLst>
                              <p:cond delay="3000"/>
                            </p:stCondLst>
                            <p:childTnLst>
                              <p:par>
                                <p:cTn id="25" presetID="20" presetClass="entr" presetSubtype="0" fill="hold" grpId="0" nodeType="afterEffect">
                                  <p:stCondLst>
                                    <p:cond delay="0"/>
                                  </p:stCondLst>
                                  <p:childTnLst>
                                    <p:set>
                                      <p:cBhvr>
                                        <p:cTn id="26" dur="1" fill="hold">
                                          <p:stCondLst>
                                            <p:cond delay="0"/>
                                          </p:stCondLst>
                                        </p:cTn>
                                        <p:tgtEl>
                                          <p:spTgt spid="427"/>
                                        </p:tgtEl>
                                        <p:attrNameLst>
                                          <p:attrName>style.visibility</p:attrName>
                                        </p:attrNameLst>
                                      </p:cBhvr>
                                      <p:to>
                                        <p:strVal val="visible"/>
                                      </p:to>
                                    </p:set>
                                    <p:animEffect transition="in" filter="wedge">
                                      <p:cBhvr>
                                        <p:cTn id="27" dur="500"/>
                                        <p:tgtEl>
                                          <p:spTgt spid="427"/>
                                        </p:tgtEl>
                                      </p:cBhvr>
                                    </p:animEffect>
                                  </p:childTnLst>
                                </p:cTn>
                              </p:par>
                            </p:childTnLst>
                          </p:cTn>
                        </p:par>
                        <p:par>
                          <p:cTn id="28" fill="hold">
                            <p:stCondLst>
                              <p:cond delay="3500"/>
                            </p:stCondLst>
                            <p:childTnLst>
                              <p:par>
                                <p:cTn id="29" presetID="20" presetClass="entr" presetSubtype="0" fill="hold" nodeType="afterEffect">
                                  <p:stCondLst>
                                    <p:cond delay="0"/>
                                  </p:stCondLst>
                                  <p:childTnLst>
                                    <p:set>
                                      <p:cBhvr>
                                        <p:cTn id="30" dur="1" fill="hold">
                                          <p:stCondLst>
                                            <p:cond delay="0"/>
                                          </p:stCondLst>
                                        </p:cTn>
                                        <p:tgtEl>
                                          <p:spTgt spid="428"/>
                                        </p:tgtEl>
                                        <p:attrNameLst>
                                          <p:attrName>style.visibility</p:attrName>
                                        </p:attrNameLst>
                                      </p:cBhvr>
                                      <p:to>
                                        <p:strVal val="visible"/>
                                      </p:to>
                                    </p:set>
                                    <p:animEffect transition="in" filter="wedge">
                                      <p:cBhvr>
                                        <p:cTn id="31" dur="500"/>
                                        <p:tgtEl>
                                          <p:spTgt spid="428"/>
                                        </p:tgtEl>
                                      </p:cBhvr>
                                    </p:animEffect>
                                  </p:childTnLst>
                                </p:cTn>
                              </p:par>
                            </p:childTnLst>
                          </p:cTn>
                        </p:par>
                        <p:par>
                          <p:cTn id="32" fill="hold">
                            <p:stCondLst>
                              <p:cond delay="4000"/>
                            </p:stCondLst>
                            <p:childTnLst>
                              <p:par>
                                <p:cTn id="33" presetID="20" presetClass="entr" presetSubtype="0" fill="hold" grpId="0" nodeType="afterEffect">
                                  <p:stCondLst>
                                    <p:cond delay="0"/>
                                  </p:stCondLst>
                                  <p:childTnLst>
                                    <p:set>
                                      <p:cBhvr>
                                        <p:cTn id="34" dur="1" fill="hold">
                                          <p:stCondLst>
                                            <p:cond delay="0"/>
                                          </p:stCondLst>
                                        </p:cTn>
                                        <p:tgtEl>
                                          <p:spTgt spid="429"/>
                                        </p:tgtEl>
                                        <p:attrNameLst>
                                          <p:attrName>style.visibility</p:attrName>
                                        </p:attrNameLst>
                                      </p:cBhvr>
                                      <p:to>
                                        <p:strVal val="visible"/>
                                      </p:to>
                                    </p:set>
                                    <p:animEffect transition="in" filter="wedge">
                                      <p:cBhvr>
                                        <p:cTn id="35" dur="500"/>
                                        <p:tgtEl>
                                          <p:spTgt spid="429"/>
                                        </p:tgtEl>
                                      </p:cBhvr>
                                    </p:animEffect>
                                  </p:childTnLst>
                                </p:cTn>
                              </p:par>
                            </p:childTnLst>
                          </p:cTn>
                        </p:par>
                        <p:par>
                          <p:cTn id="36" fill="hold">
                            <p:stCondLst>
                              <p:cond delay="4500"/>
                            </p:stCondLst>
                            <p:childTnLst>
                              <p:par>
                                <p:cTn id="37" presetID="20" presetClass="entr" presetSubtype="0" fill="hold" nodeType="afterEffect">
                                  <p:stCondLst>
                                    <p:cond delay="0"/>
                                  </p:stCondLst>
                                  <p:childTnLst>
                                    <p:set>
                                      <p:cBhvr>
                                        <p:cTn id="38" dur="1" fill="hold">
                                          <p:stCondLst>
                                            <p:cond delay="0"/>
                                          </p:stCondLst>
                                        </p:cTn>
                                        <p:tgtEl>
                                          <p:spTgt spid="430"/>
                                        </p:tgtEl>
                                        <p:attrNameLst>
                                          <p:attrName>style.visibility</p:attrName>
                                        </p:attrNameLst>
                                      </p:cBhvr>
                                      <p:to>
                                        <p:strVal val="visible"/>
                                      </p:to>
                                    </p:set>
                                    <p:animEffect transition="in" filter="wedge">
                                      <p:cBhvr>
                                        <p:cTn id="39" dur="500"/>
                                        <p:tgtEl>
                                          <p:spTgt spid="430"/>
                                        </p:tgtEl>
                                      </p:cBhvr>
                                    </p:animEffect>
                                  </p:childTnLst>
                                </p:cTn>
                              </p:par>
                            </p:childTnLst>
                          </p:cTn>
                        </p:par>
                        <p:par>
                          <p:cTn id="40" fill="hold">
                            <p:stCondLst>
                              <p:cond delay="5000"/>
                            </p:stCondLst>
                            <p:childTnLst>
                              <p:par>
                                <p:cTn id="41" presetID="2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edge">
                                      <p:cBhvr>
                                        <p:cTn id="43" dur="500"/>
                                        <p:tgtEl>
                                          <p:spTgt spid="24"/>
                                        </p:tgtEl>
                                      </p:cBhvr>
                                    </p:animEffect>
                                  </p:childTnLst>
                                </p:cTn>
                              </p:par>
                            </p:childTnLst>
                          </p:cTn>
                        </p:par>
                        <p:par>
                          <p:cTn id="44" fill="hold">
                            <p:stCondLst>
                              <p:cond delay="5500"/>
                            </p:stCondLst>
                            <p:childTnLst>
                              <p:par>
                                <p:cTn id="45" presetID="20" presetClass="entr" presetSubtype="0" fill="hold" nodeType="afterEffect">
                                  <p:stCondLst>
                                    <p:cond delay="0"/>
                                  </p:stCondLst>
                                  <p:childTnLst>
                                    <p:set>
                                      <p:cBhvr>
                                        <p:cTn id="46" dur="1" fill="hold">
                                          <p:stCondLst>
                                            <p:cond delay="0"/>
                                          </p:stCondLst>
                                        </p:cTn>
                                        <p:tgtEl>
                                          <p:spTgt spid="431"/>
                                        </p:tgtEl>
                                        <p:attrNameLst>
                                          <p:attrName>style.visibility</p:attrName>
                                        </p:attrNameLst>
                                      </p:cBhvr>
                                      <p:to>
                                        <p:strVal val="visible"/>
                                      </p:to>
                                    </p:set>
                                    <p:animEffect transition="in" filter="wedge">
                                      <p:cBhvr>
                                        <p:cTn id="47" dur="500"/>
                                        <p:tgtEl>
                                          <p:spTgt spid="431"/>
                                        </p:tgtEl>
                                      </p:cBhvr>
                                    </p:animEffect>
                                  </p:childTnLst>
                                </p:cTn>
                              </p:par>
                            </p:childTnLst>
                          </p:cTn>
                        </p:par>
                        <p:par>
                          <p:cTn id="48" fill="hold">
                            <p:stCondLst>
                              <p:cond delay="6000"/>
                            </p:stCondLst>
                            <p:childTnLst>
                              <p:par>
                                <p:cTn id="49" presetID="20" presetClass="entr" presetSubtype="0" fill="hold" grpId="0" nodeType="afterEffect">
                                  <p:stCondLst>
                                    <p:cond delay="0"/>
                                  </p:stCondLst>
                                  <p:childTnLst>
                                    <p:set>
                                      <p:cBhvr>
                                        <p:cTn id="50" dur="1" fill="hold">
                                          <p:stCondLst>
                                            <p:cond delay="0"/>
                                          </p:stCondLst>
                                        </p:cTn>
                                        <p:tgtEl>
                                          <p:spTgt spid="424"/>
                                        </p:tgtEl>
                                        <p:attrNameLst>
                                          <p:attrName>style.visibility</p:attrName>
                                        </p:attrNameLst>
                                      </p:cBhvr>
                                      <p:to>
                                        <p:strVal val="visible"/>
                                      </p:to>
                                    </p:set>
                                    <p:animEffect transition="in" filter="wedge">
                                      <p:cBhvr>
                                        <p:cTn id="51" dur="500"/>
                                        <p:tgtEl>
                                          <p:spTgt spid="424"/>
                                        </p:tgtEl>
                                      </p:cBhvr>
                                    </p:animEffect>
                                  </p:childTnLst>
                                </p:cTn>
                              </p:par>
                            </p:childTnLst>
                          </p:cTn>
                        </p:par>
                        <p:par>
                          <p:cTn id="52" fill="hold">
                            <p:stCondLst>
                              <p:cond delay="6500"/>
                            </p:stCondLst>
                            <p:childTnLst>
                              <p:par>
                                <p:cTn id="53" presetID="20" presetClass="entr" presetSubtype="0" fill="hold" nodeType="afterEffect">
                                  <p:stCondLst>
                                    <p:cond delay="0"/>
                                  </p:stCondLst>
                                  <p:childTnLst>
                                    <p:set>
                                      <p:cBhvr>
                                        <p:cTn id="54" dur="1" fill="hold">
                                          <p:stCondLst>
                                            <p:cond delay="0"/>
                                          </p:stCondLst>
                                        </p:cTn>
                                        <p:tgtEl>
                                          <p:spTgt spid="419"/>
                                        </p:tgtEl>
                                        <p:attrNameLst>
                                          <p:attrName>style.visibility</p:attrName>
                                        </p:attrNameLst>
                                      </p:cBhvr>
                                      <p:to>
                                        <p:strVal val="visible"/>
                                      </p:to>
                                    </p:set>
                                    <p:animEffect transition="in" filter="wedge">
                                      <p:cBhvr>
                                        <p:cTn id="55" dur="500"/>
                                        <p:tgtEl>
                                          <p:spTgt spid="419"/>
                                        </p:tgtEl>
                                      </p:cBhvr>
                                    </p:animEffect>
                                  </p:childTnLst>
                                </p:cTn>
                              </p:par>
                            </p:childTnLst>
                          </p:cTn>
                        </p:par>
                        <p:par>
                          <p:cTn id="56" fill="hold">
                            <p:stCondLst>
                              <p:cond delay="7000"/>
                            </p:stCondLst>
                            <p:childTnLst>
                              <p:par>
                                <p:cTn id="57" presetID="20" presetClass="entr" presetSubtype="0" fill="hold" grpId="0" nodeType="afterEffect">
                                  <p:stCondLst>
                                    <p:cond delay="0"/>
                                  </p:stCondLst>
                                  <p:childTnLst>
                                    <p:set>
                                      <p:cBhvr>
                                        <p:cTn id="58" dur="1" fill="hold">
                                          <p:stCondLst>
                                            <p:cond delay="0"/>
                                          </p:stCondLst>
                                        </p:cTn>
                                        <p:tgtEl>
                                          <p:spTgt spid="423"/>
                                        </p:tgtEl>
                                        <p:attrNameLst>
                                          <p:attrName>style.visibility</p:attrName>
                                        </p:attrNameLst>
                                      </p:cBhvr>
                                      <p:to>
                                        <p:strVal val="visible"/>
                                      </p:to>
                                    </p:set>
                                    <p:animEffect transition="in" filter="wedge">
                                      <p:cBhvr>
                                        <p:cTn id="59"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23" grpId="0" animBg="1"/>
      <p:bldP spid="424" grpId="0" animBg="1"/>
      <p:bldP spid="425" grpId="0" animBg="1"/>
      <p:bldP spid="427" grpId="0" animBg="1"/>
      <p:bldP spid="429" grpId="0" animBg="1"/>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Rectángulo"/>
          <p:cNvSpPr>
            <a:spLocks noChangeArrowheads="1"/>
          </p:cNvSpPr>
          <p:nvPr/>
        </p:nvSpPr>
        <p:spPr bwMode="auto">
          <a:xfrm>
            <a:off x="3401365" y="1402592"/>
            <a:ext cx="2569871" cy="49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spcBef>
                <a:spcPct val="50000"/>
              </a:spcBef>
              <a:buClr>
                <a:srgbClr val="000000"/>
              </a:buClr>
              <a:buSzPct val="100000"/>
              <a:buFont typeface="Arial" panose="020B0604020202020204" pitchFamily="34" charset="0"/>
              <a:buNone/>
            </a:pPr>
            <a:r>
              <a:rPr lang="es-MX" altLang="es-MX" sz="2800" dirty="0"/>
              <a:t>EL PRINCIPIO</a:t>
            </a:r>
          </a:p>
        </p:txBody>
      </p:sp>
      <p:pic>
        <p:nvPicPr>
          <p:cNvPr id="5123" name="1 Imagen" descr="Recorte de pantall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038" y="2420938"/>
            <a:ext cx="21526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3"/>
          <p:cNvSpPr>
            <a:spLocks noChangeArrowheads="1"/>
          </p:cNvSpPr>
          <p:nvPr/>
        </p:nvSpPr>
        <p:spPr bwMode="auto">
          <a:xfrm>
            <a:off x="2386013" y="1600200"/>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None/>
            </a:pPr>
            <a:endParaRPr lang="es-MX" altLang="es-MX"/>
          </a:p>
        </p:txBody>
      </p:sp>
      <p:sp>
        <p:nvSpPr>
          <p:cNvPr id="5125" name="4 CuadroTexto"/>
          <p:cNvSpPr txBox="1">
            <a:spLocks noChangeArrowheads="1"/>
          </p:cNvSpPr>
          <p:nvPr/>
        </p:nvSpPr>
        <p:spPr bwMode="auto">
          <a:xfrm>
            <a:off x="1116013" y="1955800"/>
            <a:ext cx="1727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None/>
            </a:pPr>
            <a:r>
              <a:rPr lang="es-MX" altLang="es-MX" sz="1600"/>
              <a:t>Recibo de CFE</a:t>
            </a:r>
          </a:p>
        </p:txBody>
      </p:sp>
      <p:sp>
        <p:nvSpPr>
          <p:cNvPr id="6" name="5 Flecha derecha"/>
          <p:cNvSpPr/>
          <p:nvPr/>
        </p:nvSpPr>
        <p:spPr bwMode="auto">
          <a:xfrm>
            <a:off x="3923928" y="3284984"/>
            <a:ext cx="2376264" cy="1008112"/>
          </a:xfrm>
          <a:prstGeom prst="rightArrow">
            <a:avLst/>
          </a:prstGeom>
          <a:solidFill>
            <a:srgbClr val="00B8FF"/>
          </a:solidFill>
          <a:ln w="9525" cap="flat" cmpd="sng" algn="ctr">
            <a:solidFill>
              <a:schemeClr val="tx1"/>
            </a:solidFill>
            <a:prstDash val="solid"/>
            <a:round/>
            <a:headEnd type="none" w="med" len="med"/>
            <a:tailEnd type="non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a:extLst/>
        </p:spPr>
        <p:txBody>
          <a:bodyPr/>
          <a:lstStyle/>
          <a:p>
            <a:pPr>
              <a:lnSpc>
                <a:spcPct val="93000"/>
              </a:lnSpc>
              <a:buClr>
                <a:srgbClr val="000000"/>
              </a:buClr>
              <a:buSzPct val="100000"/>
              <a:buFont typeface="Arial" charset="0"/>
              <a:buNone/>
              <a:defRPr/>
            </a:pPr>
            <a:endParaRPr lang="es-MX">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7" name="6 Rectángulo"/>
          <p:cNvSpPr/>
          <p:nvPr/>
        </p:nvSpPr>
        <p:spPr>
          <a:xfrm>
            <a:off x="6030664" y="3055922"/>
            <a:ext cx="2376264" cy="1466235"/>
          </a:xfrm>
          <a:prstGeom prst="rect">
            <a:avLst/>
          </a:prstGeom>
          <a:noFill/>
        </p:spPr>
        <p:txBody>
          <a:bodyPr>
            <a:spAutoFit/>
          </a:bodyPr>
          <a:lstStyle/>
          <a:p>
            <a:pPr algn="ctr">
              <a:lnSpc>
                <a:spcPct val="93000"/>
              </a:lnSpc>
              <a:buClr>
                <a:srgbClr val="000000"/>
              </a:buClr>
              <a:buSzPct val="100000"/>
              <a:buFont typeface="Arial" charset="0"/>
              <a:buNone/>
              <a:defRPr/>
            </a:pPr>
            <a:r>
              <a:rPr lang="es-ES" sz="96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t>
            </a:r>
          </a:p>
        </p:txBody>
      </p:sp>
      <p:sp>
        <p:nvSpPr>
          <p:cNvPr id="8" name="CuadroTexto 7"/>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4502468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Text Box 5"/>
          <p:cNvSpPr txBox="1">
            <a:spLocks noChangeArrowheads="1"/>
          </p:cNvSpPr>
          <p:nvPr/>
        </p:nvSpPr>
        <p:spPr bwMode="auto">
          <a:xfrm>
            <a:off x="381000" y="1524000"/>
            <a:ext cx="8763000" cy="3724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3000"/>
              </a:lnSpc>
              <a:spcBef>
                <a:spcPct val="50000"/>
              </a:spcBef>
              <a:buClr>
                <a:srgbClr val="000000"/>
              </a:buClr>
              <a:buSzPct val="100000"/>
              <a:buFont typeface="Arial" charset="0"/>
              <a:buChar char="•"/>
              <a:defRPr/>
            </a:pPr>
            <a:r>
              <a:rPr lang="es-ES" sz="2000" b="0" dirty="0">
                <a:solidFill>
                  <a:schemeClr val="tx1"/>
                </a:solidFill>
                <a:latin typeface="Arial" charset="0"/>
              </a:rPr>
              <a:t>POTENCIA ACUMULADA DURANTE UN DETERMINADO PERIODO </a:t>
            </a:r>
          </a:p>
          <a:p>
            <a:pPr>
              <a:lnSpc>
                <a:spcPct val="93000"/>
              </a:lnSpc>
              <a:spcBef>
                <a:spcPct val="50000"/>
              </a:spcBef>
              <a:buClr>
                <a:srgbClr val="000000"/>
              </a:buClr>
              <a:buSzPct val="100000"/>
              <a:buFont typeface="Arial" charset="0"/>
              <a:buNone/>
              <a:defRPr/>
            </a:pPr>
            <a:endParaRPr lang="es-MX" sz="2000" b="0" dirty="0">
              <a:solidFill>
                <a:schemeClr val="tx1"/>
              </a:solidFill>
              <a:latin typeface="Arial" charset="0"/>
            </a:endParaRPr>
          </a:p>
          <a:p>
            <a:pPr>
              <a:lnSpc>
                <a:spcPct val="93000"/>
              </a:lnSpc>
              <a:spcBef>
                <a:spcPct val="50000"/>
              </a:spcBef>
              <a:buClr>
                <a:srgbClr val="000000"/>
              </a:buClr>
              <a:buSzPct val="100000"/>
              <a:buFont typeface="Arial" charset="0"/>
              <a:buChar char="•"/>
              <a:defRPr/>
            </a:pPr>
            <a:r>
              <a:rPr lang="es-MX" sz="2000" b="0" dirty="0">
                <a:solidFill>
                  <a:schemeClr val="tx1"/>
                </a:solidFill>
                <a:latin typeface="Arial" charset="0"/>
              </a:rPr>
              <a:t> </a:t>
            </a:r>
            <a:r>
              <a:rPr kumimoji="1" lang="es-ES" sz="2000" b="0" dirty="0">
                <a:solidFill>
                  <a:schemeClr val="tx1"/>
                </a:solidFill>
                <a:latin typeface="Arial" charset="0"/>
                <a:cs typeface="Times New Roman" pitchFamily="18" charset="0"/>
              </a:rPr>
              <a:t>En el mundo eléctrico, la demanda es el índice promedio del consumo </a:t>
            </a:r>
            <a:r>
              <a:rPr kumimoji="1" lang="es-MX" sz="2000" b="0" dirty="0">
                <a:solidFill>
                  <a:schemeClr val="tx1"/>
                </a:solidFill>
                <a:latin typeface="Arial" charset="0"/>
                <a:cs typeface="Times New Roman" pitchFamily="18" charset="0"/>
              </a:rPr>
              <a:t>en</a:t>
            </a:r>
            <a:r>
              <a:rPr kumimoji="1" lang="es-ES" sz="2000" b="0" dirty="0">
                <a:solidFill>
                  <a:schemeClr val="tx1"/>
                </a:solidFill>
                <a:latin typeface="Arial" charset="0"/>
                <a:cs typeface="Times New Roman" pitchFamily="18" charset="0"/>
              </a:rPr>
              <a:t> período de tiempo dado (es decir 15, 30, o 60 minutos). La demanda se mide</a:t>
            </a:r>
            <a:r>
              <a:rPr kumimoji="1" lang="es-MX" sz="2000" b="0" dirty="0">
                <a:solidFill>
                  <a:schemeClr val="tx1"/>
                </a:solidFill>
                <a:latin typeface="Arial" charset="0"/>
                <a:cs typeface="Times New Roman" pitchFamily="18" charset="0"/>
              </a:rPr>
              <a:t> usualmente</a:t>
            </a:r>
            <a:r>
              <a:rPr kumimoji="1" lang="es-ES" sz="2000" b="0" dirty="0">
                <a:solidFill>
                  <a:schemeClr val="tx1"/>
                </a:solidFill>
                <a:latin typeface="Arial" charset="0"/>
                <a:cs typeface="Times New Roman" pitchFamily="18" charset="0"/>
              </a:rPr>
              <a:t> en kilowatts (kW).</a:t>
            </a:r>
            <a:endParaRPr kumimoji="1" lang="es-MX" sz="2000" b="0" dirty="0">
              <a:solidFill>
                <a:schemeClr val="tx1"/>
              </a:solidFill>
              <a:latin typeface="Arial" charset="0"/>
              <a:cs typeface="Times New Roman" pitchFamily="18" charset="0"/>
            </a:endParaRPr>
          </a:p>
          <a:p>
            <a:pPr>
              <a:lnSpc>
                <a:spcPct val="93000"/>
              </a:lnSpc>
              <a:spcBef>
                <a:spcPct val="50000"/>
              </a:spcBef>
              <a:buClr>
                <a:srgbClr val="000000"/>
              </a:buClr>
              <a:buSzPct val="100000"/>
              <a:buFont typeface="Arial" charset="0"/>
              <a:buChar char="•"/>
              <a:defRPr/>
            </a:pPr>
            <a:endParaRPr kumimoji="1" lang="es-MX" sz="2000" b="0" dirty="0">
              <a:solidFill>
                <a:schemeClr val="tx1"/>
              </a:solidFill>
              <a:latin typeface="Arial" charset="0"/>
              <a:cs typeface="Times New Roman" pitchFamily="18" charset="0"/>
            </a:endParaRPr>
          </a:p>
          <a:p>
            <a:pPr>
              <a:lnSpc>
                <a:spcPct val="93000"/>
              </a:lnSpc>
              <a:spcBef>
                <a:spcPct val="50000"/>
              </a:spcBef>
              <a:buClr>
                <a:srgbClr val="000000"/>
              </a:buClr>
              <a:buSzPct val="100000"/>
              <a:buFont typeface="Arial" charset="0"/>
              <a:buChar char="•"/>
              <a:defRPr/>
            </a:pPr>
            <a:r>
              <a:rPr kumimoji="1" lang="es-MX" sz="2000" b="0" dirty="0">
                <a:solidFill>
                  <a:schemeClr val="tx1"/>
                </a:solidFill>
                <a:latin typeface="Arial" charset="0"/>
                <a:cs typeface="Times New Roman" pitchFamily="18" charset="0"/>
              </a:rPr>
              <a:t>FACTOR DE CARGA:  Factor de utilización de la demanda. Se obtiene de dividir el consumo de energía (KWH) entre el resultado de multiplicar la demanda máxima por el número de horas del periodo (KW*</a:t>
            </a:r>
            <a:r>
              <a:rPr kumimoji="1" lang="es-MX" sz="2000" b="0" dirty="0" err="1">
                <a:solidFill>
                  <a:schemeClr val="tx1"/>
                </a:solidFill>
                <a:latin typeface="Arial" charset="0"/>
                <a:cs typeface="Times New Roman" pitchFamily="18" charset="0"/>
              </a:rPr>
              <a:t>hrs</a:t>
            </a:r>
            <a:r>
              <a:rPr kumimoji="1" lang="es-MX" sz="2000" b="0" dirty="0">
                <a:solidFill>
                  <a:schemeClr val="tx1"/>
                </a:solidFill>
                <a:effectLst>
                  <a:outerShdw blurRad="38100" dist="38100" dir="2700000" algn="tl">
                    <a:srgbClr val="FFFFFF"/>
                  </a:outerShdw>
                </a:effectLst>
                <a:latin typeface="Arial" charset="0"/>
                <a:cs typeface="Times New Roman" pitchFamily="18" charset="0"/>
              </a:rPr>
              <a:t>)</a:t>
            </a:r>
            <a:endParaRPr lang="es-ES" sz="2000" b="0" dirty="0">
              <a:solidFill>
                <a:schemeClr val="tx1"/>
              </a:solidFill>
              <a:latin typeface="Arial" charset="0"/>
            </a:endParaRPr>
          </a:p>
          <a:p>
            <a:pPr algn="ctr">
              <a:lnSpc>
                <a:spcPct val="93000"/>
              </a:lnSpc>
              <a:spcBef>
                <a:spcPct val="50000"/>
              </a:spcBef>
              <a:buClr>
                <a:srgbClr val="000000"/>
              </a:buClr>
              <a:buSzPct val="100000"/>
              <a:buFont typeface="Arial" charset="0"/>
              <a:buNone/>
              <a:defRPr/>
            </a:pPr>
            <a:endParaRPr lang="es-ES" sz="2000" b="0" dirty="0">
              <a:solidFill>
                <a:schemeClr val="tx1"/>
              </a:solidFill>
              <a:latin typeface="Arial" charset="0"/>
            </a:endParaRPr>
          </a:p>
        </p:txBody>
      </p:sp>
      <p:sp>
        <p:nvSpPr>
          <p:cNvPr id="7171" name="Text Box 7"/>
          <p:cNvSpPr txBox="1">
            <a:spLocks noChangeArrowheads="1"/>
          </p:cNvSpPr>
          <p:nvPr/>
        </p:nvSpPr>
        <p:spPr bwMode="auto">
          <a:xfrm>
            <a:off x="666750" y="5480050"/>
            <a:ext cx="7848600" cy="603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spcBef>
                <a:spcPct val="50000"/>
              </a:spcBef>
              <a:buClr>
                <a:srgbClr val="000000"/>
              </a:buClr>
              <a:buSzPct val="100000"/>
              <a:buFont typeface="Arial" panose="020B0604020202020204" pitchFamily="34" charset="0"/>
              <a:buNone/>
            </a:pPr>
            <a:r>
              <a:rPr lang="es-ES" altLang="es-MX" dirty="0"/>
              <a:t>MÁXIMA DEMANDA</a:t>
            </a:r>
          </a:p>
        </p:txBody>
      </p:sp>
      <p:sp>
        <p:nvSpPr>
          <p:cNvPr id="7172" name="Text Box 8"/>
          <p:cNvSpPr txBox="1">
            <a:spLocks noChangeArrowheads="1"/>
          </p:cNvSpPr>
          <p:nvPr/>
        </p:nvSpPr>
        <p:spPr bwMode="auto">
          <a:xfrm>
            <a:off x="609600" y="990600"/>
            <a:ext cx="8353425" cy="812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ES" altLang="es-MX" sz="2000"/>
              <a:t>DEFINICI</a:t>
            </a:r>
            <a:r>
              <a:rPr lang="es-MX" altLang="es-MX" sz="2000"/>
              <a:t>ONES:</a:t>
            </a:r>
            <a:r>
              <a:rPr lang="es-ES" altLang="es-MX" sz="2000" u="sng"/>
              <a:t>                                      </a:t>
            </a:r>
          </a:p>
          <a:p>
            <a:pPr algn="ctr">
              <a:lnSpc>
                <a:spcPct val="93000"/>
              </a:lnSpc>
              <a:spcBef>
                <a:spcPct val="50000"/>
              </a:spcBef>
              <a:buClr>
                <a:srgbClr val="000000"/>
              </a:buClr>
              <a:buSzPct val="100000"/>
              <a:buFont typeface="Arial" panose="020B0604020202020204" pitchFamily="34" charset="0"/>
              <a:buNone/>
            </a:pPr>
            <a:endParaRPr lang="es-ES" altLang="es-MX" sz="2000" u="sng"/>
          </a:p>
        </p:txBody>
      </p:sp>
      <p:sp>
        <p:nvSpPr>
          <p:cNvPr id="7173" name="Line 9"/>
          <p:cNvSpPr>
            <a:spLocks noChangeShapeType="1"/>
          </p:cNvSpPr>
          <p:nvPr/>
        </p:nvSpPr>
        <p:spPr bwMode="auto">
          <a:xfrm>
            <a:off x="666750" y="1371600"/>
            <a:ext cx="3600450" cy="0"/>
          </a:xfrm>
          <a:prstGeom prst="line">
            <a:avLst/>
          </a:prstGeom>
          <a:noFill/>
          <a:ln w="28575">
            <a:solidFill>
              <a:srgbClr val="B00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 name="CuadroTexto 5"/>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40107365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609600" y="990600"/>
            <a:ext cx="8353425" cy="812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MX" altLang="es-MX" sz="2000"/>
              <a:t>ANALOGIA:</a:t>
            </a:r>
            <a:r>
              <a:rPr lang="es-ES" altLang="es-MX" sz="2000" u="sng"/>
              <a:t>                                      </a:t>
            </a:r>
          </a:p>
          <a:p>
            <a:pPr algn="ctr">
              <a:lnSpc>
                <a:spcPct val="93000"/>
              </a:lnSpc>
              <a:spcBef>
                <a:spcPct val="50000"/>
              </a:spcBef>
              <a:buClr>
                <a:srgbClr val="000000"/>
              </a:buClr>
              <a:buSzPct val="100000"/>
              <a:buFont typeface="Arial" panose="020B0604020202020204" pitchFamily="34" charset="0"/>
              <a:buNone/>
            </a:pPr>
            <a:endParaRPr lang="es-ES" altLang="es-MX" sz="2000" u="sng"/>
          </a:p>
        </p:txBody>
      </p:sp>
      <p:sp>
        <p:nvSpPr>
          <p:cNvPr id="9219" name="Line 3"/>
          <p:cNvSpPr>
            <a:spLocks noChangeShapeType="1"/>
          </p:cNvSpPr>
          <p:nvPr/>
        </p:nvSpPr>
        <p:spPr bwMode="auto">
          <a:xfrm>
            <a:off x="666750" y="1371600"/>
            <a:ext cx="3600450" cy="0"/>
          </a:xfrm>
          <a:prstGeom prst="line">
            <a:avLst/>
          </a:prstGeom>
          <a:noFill/>
          <a:ln w="28575">
            <a:solidFill>
              <a:srgbClr val="B00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pic>
        <p:nvPicPr>
          <p:cNvPr id="9220" name="Picture 4" descr="http://www.energyconsultants.org/deman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05000"/>
            <a:ext cx="33528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5"/>
          <p:cNvSpPr>
            <a:spLocks noChangeArrowheads="1"/>
          </p:cNvSpPr>
          <p:nvPr/>
        </p:nvSpPr>
        <p:spPr bwMode="auto">
          <a:xfrm>
            <a:off x="685800" y="1676400"/>
            <a:ext cx="4572000" cy="3540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eaLnBrk="1" hangingPunct="1">
              <a:lnSpc>
                <a:spcPct val="90000"/>
              </a:lnSpc>
              <a:spcBef>
                <a:spcPct val="50000"/>
              </a:spcBef>
            </a:pPr>
            <a:r>
              <a:rPr lang="es-ES" altLang="es-MX" sz="2000" b="0">
                <a:solidFill>
                  <a:schemeClr val="tx1"/>
                </a:solidFill>
                <a:cs typeface="Times New Roman" panose="02020603050405020304" pitchFamily="18" charset="0"/>
              </a:rPr>
              <a:t>En (a) el </a:t>
            </a:r>
            <a:r>
              <a:rPr lang="es-MX" altLang="es-MX" sz="2000" b="0">
                <a:solidFill>
                  <a:schemeClr val="tx1"/>
                </a:solidFill>
                <a:cs typeface="Times New Roman" panose="02020603050405020304" pitchFamily="18" charset="0"/>
              </a:rPr>
              <a:t>caudal del </a:t>
            </a:r>
            <a:r>
              <a:rPr lang="es-ES" altLang="es-MX" sz="2000" b="0">
                <a:solidFill>
                  <a:schemeClr val="tx1"/>
                </a:solidFill>
                <a:cs typeface="Times New Roman" panose="02020603050405020304" pitchFamily="18" charset="0"/>
              </a:rPr>
              <a:t>agua </a:t>
            </a:r>
            <a:r>
              <a:rPr lang="es-MX" altLang="es-MX" sz="2000" b="0">
                <a:solidFill>
                  <a:schemeClr val="tx1"/>
                </a:solidFill>
                <a:cs typeface="Times New Roman" panose="02020603050405020304" pitchFamily="18" charset="0"/>
              </a:rPr>
              <a:t>esta al maximo</a:t>
            </a:r>
            <a:r>
              <a:rPr lang="es-ES" altLang="es-MX" sz="2000" b="0">
                <a:solidFill>
                  <a:schemeClr val="tx1"/>
                </a:solidFill>
                <a:cs typeface="Times New Roman" panose="02020603050405020304" pitchFamily="18" charset="0"/>
              </a:rPr>
              <a:t>, llenando el cubo en un minuto. Si </a:t>
            </a:r>
            <a:r>
              <a:rPr lang="es-MX" altLang="es-MX" sz="2000" b="0">
                <a:solidFill>
                  <a:schemeClr val="tx1"/>
                </a:solidFill>
                <a:cs typeface="Times New Roman" panose="02020603050405020304" pitchFamily="18" charset="0"/>
              </a:rPr>
              <a:t>el caudal se reduce</a:t>
            </a:r>
            <a:r>
              <a:rPr lang="es-ES" altLang="es-MX" sz="2000" b="0">
                <a:solidFill>
                  <a:schemeClr val="tx1"/>
                </a:solidFill>
                <a:cs typeface="Times New Roman" panose="02020603050405020304" pitchFamily="18" charset="0"/>
              </a:rPr>
              <a:t> (b), </a:t>
            </a:r>
            <a:r>
              <a:rPr lang="es-MX" altLang="es-MX" sz="2000" b="0">
                <a:solidFill>
                  <a:schemeClr val="tx1"/>
                </a:solidFill>
                <a:cs typeface="Times New Roman" panose="02020603050405020304" pitchFamily="18" charset="0"/>
              </a:rPr>
              <a:t>se llenara </a:t>
            </a:r>
            <a:r>
              <a:rPr lang="es-ES" altLang="es-MX" sz="2000" b="0">
                <a:solidFill>
                  <a:schemeClr val="tx1"/>
                </a:solidFill>
                <a:cs typeface="Times New Roman" panose="02020603050405020304" pitchFamily="18" charset="0"/>
              </a:rPr>
              <a:t>el cubo pero tomará </a:t>
            </a:r>
            <a:r>
              <a:rPr lang="es-MX" altLang="es-MX" sz="2000" b="0">
                <a:solidFill>
                  <a:schemeClr val="tx1"/>
                </a:solidFill>
                <a:cs typeface="Times New Roman" panose="02020603050405020304" pitchFamily="18" charset="0"/>
              </a:rPr>
              <a:t>un mayor tiempo</a:t>
            </a:r>
            <a:r>
              <a:rPr lang="es-ES" altLang="es-MX" sz="2000" b="0">
                <a:solidFill>
                  <a:schemeClr val="tx1"/>
                </a:solidFill>
                <a:cs typeface="Times New Roman" panose="02020603050405020304" pitchFamily="18" charset="0"/>
              </a:rPr>
              <a:t>.</a:t>
            </a:r>
            <a:r>
              <a:rPr lang="es-MX" altLang="es-MX" sz="2000" b="0">
                <a:solidFill>
                  <a:schemeClr val="tx1"/>
                </a:solidFill>
                <a:cs typeface="Times New Roman" panose="02020603050405020304" pitchFamily="18" charset="0"/>
              </a:rPr>
              <a:t> </a:t>
            </a:r>
          </a:p>
          <a:p>
            <a:pPr eaLnBrk="1" hangingPunct="1">
              <a:lnSpc>
                <a:spcPct val="90000"/>
              </a:lnSpc>
              <a:spcBef>
                <a:spcPct val="50000"/>
              </a:spcBef>
              <a:buFontTx/>
              <a:buChar char="•"/>
            </a:pPr>
            <a:r>
              <a:rPr lang="es-MX" altLang="es-MX" sz="2000" b="0">
                <a:solidFill>
                  <a:schemeClr val="tx1"/>
                </a:solidFill>
                <a:cs typeface="Times New Roman" panose="02020603050405020304" pitchFamily="18" charset="0"/>
              </a:rPr>
              <a:t>El </a:t>
            </a:r>
            <a:r>
              <a:rPr lang="es-ES" altLang="es-MX" sz="2000" b="0">
                <a:solidFill>
                  <a:schemeClr val="tx1"/>
                </a:solidFill>
                <a:cs typeface="Times New Roman" panose="02020603050405020304" pitchFamily="18" charset="0"/>
              </a:rPr>
              <a:t>flujo del agua es similar al </a:t>
            </a:r>
            <a:r>
              <a:rPr lang="es-MX" altLang="es-MX" sz="2000" b="0">
                <a:solidFill>
                  <a:schemeClr val="tx1"/>
                </a:solidFill>
                <a:cs typeface="Times New Roman" panose="02020603050405020304" pitchFamily="18" charset="0"/>
              </a:rPr>
              <a:t>flujo</a:t>
            </a:r>
            <a:r>
              <a:rPr lang="es-ES" altLang="es-MX" sz="2000" b="0">
                <a:solidFill>
                  <a:schemeClr val="tx1"/>
                </a:solidFill>
                <a:cs typeface="Times New Roman" panose="02020603050405020304" pitchFamily="18" charset="0"/>
              </a:rPr>
              <a:t> eléctrico</a:t>
            </a:r>
            <a:r>
              <a:rPr lang="es-MX" altLang="es-MX" sz="2000" b="0">
                <a:solidFill>
                  <a:schemeClr val="tx1"/>
                </a:solidFill>
                <a:cs typeface="Times New Roman" panose="02020603050405020304" pitchFamily="18" charset="0"/>
              </a:rPr>
              <a:t>, en e</a:t>
            </a:r>
            <a:r>
              <a:rPr lang="es-ES" altLang="es-MX" sz="2000" b="0">
                <a:solidFill>
                  <a:schemeClr val="tx1"/>
                </a:solidFill>
                <a:cs typeface="Times New Roman" panose="02020603050405020304" pitchFamily="18" charset="0"/>
              </a:rPr>
              <a:t>l </a:t>
            </a:r>
            <a:r>
              <a:rPr lang="es-MX" altLang="es-MX" sz="2000" b="0">
                <a:solidFill>
                  <a:schemeClr val="tx1"/>
                </a:solidFill>
                <a:cs typeface="Times New Roman" panose="02020603050405020304" pitchFamily="18" charset="0"/>
              </a:rPr>
              <a:t>caso</a:t>
            </a:r>
            <a:r>
              <a:rPr lang="es-ES" altLang="es-MX" sz="2000" b="0">
                <a:solidFill>
                  <a:schemeClr val="tx1"/>
                </a:solidFill>
                <a:cs typeface="Times New Roman" panose="02020603050405020304" pitchFamily="18" charset="0"/>
              </a:rPr>
              <a:t> (a)</a:t>
            </a:r>
            <a:r>
              <a:rPr lang="es-MX" altLang="es-MX" sz="2000" b="0">
                <a:solidFill>
                  <a:schemeClr val="tx1"/>
                </a:solidFill>
                <a:cs typeface="Times New Roman" panose="02020603050405020304" pitchFamily="18" charset="0"/>
              </a:rPr>
              <a:t> se tiene</a:t>
            </a:r>
            <a:r>
              <a:rPr lang="es-ES" altLang="es-MX" sz="2000" b="0">
                <a:solidFill>
                  <a:schemeClr val="tx1"/>
                </a:solidFill>
                <a:cs typeface="Times New Roman" panose="02020603050405020304" pitchFamily="18" charset="0"/>
              </a:rPr>
              <a:t> una demanda más alta </a:t>
            </a:r>
            <a:r>
              <a:rPr lang="es-MX" altLang="es-MX" sz="2000" b="0">
                <a:solidFill>
                  <a:schemeClr val="tx1"/>
                </a:solidFill>
                <a:cs typeface="Times New Roman" panose="02020603050405020304" pitchFamily="18" charset="0"/>
              </a:rPr>
              <a:t>que en </a:t>
            </a:r>
            <a:r>
              <a:rPr lang="es-ES" altLang="es-MX" sz="2000" b="0">
                <a:solidFill>
                  <a:schemeClr val="tx1"/>
                </a:solidFill>
                <a:cs typeface="Times New Roman" panose="02020603050405020304" pitchFamily="18" charset="0"/>
              </a:rPr>
              <a:t>(b)</a:t>
            </a:r>
            <a:r>
              <a:rPr lang="es-MX" altLang="es-MX" sz="2000" b="0">
                <a:solidFill>
                  <a:schemeClr val="tx1"/>
                </a:solidFill>
                <a:cs typeface="Times New Roman" panose="02020603050405020304" pitchFamily="18" charset="0"/>
              </a:rPr>
              <a:t>, lo cual analogicamente podriamos considerar como enecender varios equipos a la vez, obteniendo una alto valor de la demanda. </a:t>
            </a:r>
            <a:endParaRPr lang="es-ES" altLang="es-MX" sz="2000" b="0">
              <a:solidFill>
                <a:schemeClr val="tx1"/>
              </a:solidFill>
              <a:cs typeface="Times New Roman" panose="02020603050405020304" pitchFamily="18" charset="0"/>
            </a:endParaRPr>
          </a:p>
        </p:txBody>
      </p:sp>
      <p:sp>
        <p:nvSpPr>
          <p:cNvPr id="9222" name="Rectangle 6"/>
          <p:cNvSpPr>
            <a:spLocks noChangeArrowheads="1"/>
          </p:cNvSpPr>
          <p:nvPr/>
        </p:nvSpPr>
        <p:spPr bwMode="auto">
          <a:xfrm>
            <a:off x="685800" y="5486400"/>
            <a:ext cx="8077200" cy="5873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0000"/>
              </a:lnSpc>
              <a:spcBef>
                <a:spcPct val="20000"/>
              </a:spcBef>
              <a:buClr>
                <a:schemeClr val="folHlink"/>
              </a:buClr>
              <a:buSzPct val="75000"/>
              <a:buFont typeface="Monotype Sorts" pitchFamily="2" charset="2"/>
              <a:buNone/>
            </a:pPr>
            <a:r>
              <a:rPr kumimoji="1" lang="es-ES" altLang="es-MX" sz="1800" u="sng">
                <a:solidFill>
                  <a:schemeClr val="tx1"/>
                </a:solidFill>
                <a:cs typeface="Times New Roman" panose="02020603050405020304" pitchFamily="18" charset="0"/>
              </a:rPr>
              <a:t>La cantidad total de agua en el cubo se puede comparar a la cantidad de energía usada (K</a:t>
            </a:r>
            <a:r>
              <a:rPr kumimoji="1" lang="es-MX" altLang="es-MX" sz="1800" u="sng">
                <a:solidFill>
                  <a:schemeClr val="tx1"/>
                </a:solidFill>
                <a:cs typeface="Times New Roman" panose="02020603050405020304" pitchFamily="18" charset="0"/>
              </a:rPr>
              <a:t>Wh</a:t>
            </a:r>
            <a:r>
              <a:rPr kumimoji="1" lang="es-ES" altLang="es-MX" sz="1800" u="sng">
                <a:solidFill>
                  <a:schemeClr val="tx1"/>
                </a:solidFill>
                <a:cs typeface="Times New Roman" panose="02020603050405020304" pitchFamily="18" charset="0"/>
              </a:rPr>
              <a:t>).</a:t>
            </a:r>
          </a:p>
        </p:txBody>
      </p:sp>
      <p:sp>
        <p:nvSpPr>
          <p:cNvPr id="7" name="CuadroTexto 6"/>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1114411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700338" y="1844675"/>
          <a:ext cx="4370388" cy="4526076"/>
        </p:xfrm>
        <a:graphic>
          <a:graphicData uri="http://schemas.openxmlformats.org/drawingml/2006/table">
            <a:tbl>
              <a:tblPr>
                <a:tableStyleId>{5940675A-B579-460E-94D1-54222C63F5DA}</a:tableStyleId>
              </a:tblPr>
              <a:tblGrid>
                <a:gridCol w="1092597">
                  <a:extLst>
                    <a:ext uri="{9D8B030D-6E8A-4147-A177-3AD203B41FA5}">
                      <a16:colId xmlns="" xmlns:a16="http://schemas.microsoft.com/office/drawing/2014/main" val="20000"/>
                    </a:ext>
                  </a:extLst>
                </a:gridCol>
                <a:gridCol w="1092597">
                  <a:extLst>
                    <a:ext uri="{9D8B030D-6E8A-4147-A177-3AD203B41FA5}">
                      <a16:colId xmlns="" xmlns:a16="http://schemas.microsoft.com/office/drawing/2014/main" val="20001"/>
                    </a:ext>
                  </a:extLst>
                </a:gridCol>
                <a:gridCol w="1092597">
                  <a:extLst>
                    <a:ext uri="{9D8B030D-6E8A-4147-A177-3AD203B41FA5}">
                      <a16:colId xmlns="" xmlns:a16="http://schemas.microsoft.com/office/drawing/2014/main" val="20002"/>
                    </a:ext>
                  </a:extLst>
                </a:gridCol>
                <a:gridCol w="1092597">
                  <a:extLst>
                    <a:ext uri="{9D8B030D-6E8A-4147-A177-3AD203B41FA5}">
                      <a16:colId xmlns="" xmlns:a16="http://schemas.microsoft.com/office/drawing/2014/main" val="20003"/>
                    </a:ext>
                  </a:extLst>
                </a:gridCol>
              </a:tblGrid>
              <a:tr h="558763">
                <a:tc gridSpan="2">
                  <a:txBody>
                    <a:bodyPr/>
                    <a:lstStyle/>
                    <a:p>
                      <a:r>
                        <a:rPr lang="es-MX" sz="1100" dirty="0">
                          <a:effectLst/>
                        </a:rPr>
                        <a:t>Del primer domingo de abril al sábado anterior al último domingo de octubre</a:t>
                      </a:r>
                    </a:p>
                  </a:txBody>
                  <a:tcPr marL="55866" marR="55866" marT="27932" marB="27932" anchor="ctr"/>
                </a:tc>
                <a:tc hMerge="1">
                  <a:txBody>
                    <a:bodyPr/>
                    <a:lstStyle/>
                    <a:p>
                      <a:endParaRPr lang="es-MX"/>
                    </a:p>
                  </a:txBody>
                  <a:tcPr/>
                </a:tc>
                <a:tc>
                  <a:txBody>
                    <a:bodyPr/>
                    <a:lstStyle/>
                    <a:p>
                      <a:endParaRPr lang="es-MX" sz="1100" dirty="0"/>
                    </a:p>
                  </a:txBody>
                  <a:tcPr marL="55866" marR="55866" marT="27932" marB="27932"/>
                </a:tc>
                <a:tc>
                  <a:txBody>
                    <a:bodyPr/>
                    <a:lstStyle/>
                    <a:p>
                      <a:endParaRPr lang="es-MX" sz="1100"/>
                    </a:p>
                  </a:txBody>
                  <a:tcPr marL="55866" marR="55866" marT="27932" marB="27932"/>
                </a:tc>
                <a:extLst>
                  <a:ext uri="{0D108BD9-81ED-4DB2-BD59-A6C34878D82A}">
                    <a16:rowId xmlns="" xmlns:a16="http://schemas.microsoft.com/office/drawing/2014/main" val="10000"/>
                  </a:ext>
                </a:extLst>
              </a:tr>
              <a:tr h="223497">
                <a:tc gridSpan="2">
                  <a:txBody>
                    <a:bodyPr/>
                    <a:lstStyle/>
                    <a:p>
                      <a:endParaRPr lang="es-MX" sz="1100"/>
                    </a:p>
                  </a:txBody>
                  <a:tcPr marL="55866" marR="55866" marT="27932" marB="27932" anchor="ctr"/>
                </a:tc>
                <a:tc hMerge="1">
                  <a:txBody>
                    <a:bodyPr/>
                    <a:lstStyle/>
                    <a:p>
                      <a:endParaRPr lang="es-MX"/>
                    </a:p>
                  </a:txBody>
                  <a:tcPr/>
                </a:tc>
                <a:tc>
                  <a:txBody>
                    <a:bodyPr/>
                    <a:lstStyle/>
                    <a:p>
                      <a:endParaRPr lang="es-MX" sz="1100"/>
                    </a:p>
                  </a:txBody>
                  <a:tcPr marL="55866" marR="55866" marT="27932" marB="27932"/>
                </a:tc>
                <a:tc>
                  <a:txBody>
                    <a:bodyPr/>
                    <a:lstStyle/>
                    <a:p>
                      <a:endParaRPr lang="es-MX" sz="1100"/>
                    </a:p>
                  </a:txBody>
                  <a:tcPr marL="55866" marR="55866" marT="27932" marB="27932"/>
                </a:tc>
                <a:extLst>
                  <a:ext uri="{0D108BD9-81ED-4DB2-BD59-A6C34878D82A}">
                    <a16:rowId xmlns="" xmlns:a16="http://schemas.microsoft.com/office/drawing/2014/main" val="10001"/>
                  </a:ext>
                </a:extLst>
              </a:tr>
              <a:tr h="370181">
                <a:tc>
                  <a:txBody>
                    <a:bodyPr/>
                    <a:lstStyle/>
                    <a:p>
                      <a:pPr algn="ctr"/>
                      <a:r>
                        <a:rPr lang="es-MX" sz="1100">
                          <a:effectLst/>
                        </a:rPr>
                        <a:t>Día de la semana</a:t>
                      </a:r>
                      <a:endParaRPr lang="es-MX" sz="1100" b="1" i="0">
                        <a:solidFill>
                          <a:srgbClr val="FFFFFF"/>
                        </a:solidFill>
                        <a:effectLst/>
                      </a:endParaRPr>
                    </a:p>
                  </a:txBody>
                  <a:tcPr marL="17458" marR="17458" marT="17457" marB="17457" anchor="ctr"/>
                </a:tc>
                <a:tc>
                  <a:txBody>
                    <a:bodyPr/>
                    <a:lstStyle/>
                    <a:p>
                      <a:pPr algn="ctr"/>
                      <a:r>
                        <a:rPr lang="es-MX" sz="1100">
                          <a:effectLst/>
                        </a:rPr>
                        <a:t>Base</a:t>
                      </a:r>
                      <a:endParaRPr lang="es-MX" sz="1100" b="1" i="0">
                        <a:solidFill>
                          <a:srgbClr val="FFFFFF"/>
                        </a:solidFill>
                        <a:effectLst/>
                      </a:endParaRPr>
                    </a:p>
                  </a:txBody>
                  <a:tcPr marL="17458" marR="17458" marT="17457" marB="17457" anchor="ctr"/>
                </a:tc>
                <a:tc>
                  <a:txBody>
                    <a:bodyPr/>
                    <a:lstStyle/>
                    <a:p>
                      <a:pPr algn="ctr"/>
                      <a:r>
                        <a:rPr lang="es-MX" sz="1100">
                          <a:effectLst/>
                        </a:rPr>
                        <a:t>Intermedio</a:t>
                      </a:r>
                      <a:endParaRPr lang="es-MX" sz="1100" b="1" i="0">
                        <a:solidFill>
                          <a:srgbClr val="FFFFFF"/>
                        </a:solidFill>
                        <a:effectLst/>
                      </a:endParaRPr>
                    </a:p>
                  </a:txBody>
                  <a:tcPr marL="17458" marR="17458" marT="17457" marB="17457" anchor="ctr"/>
                </a:tc>
                <a:tc>
                  <a:txBody>
                    <a:bodyPr/>
                    <a:lstStyle/>
                    <a:p>
                      <a:pPr algn="ctr"/>
                      <a:r>
                        <a:rPr lang="es-MX" sz="1100">
                          <a:effectLst/>
                        </a:rPr>
                        <a:t>Punta</a:t>
                      </a:r>
                      <a:endParaRPr lang="es-MX" sz="1100" b="1" i="0">
                        <a:solidFill>
                          <a:srgbClr val="FFFFFF"/>
                        </a:solidFill>
                        <a:effectLst/>
                      </a:endParaRPr>
                    </a:p>
                  </a:txBody>
                  <a:tcPr marL="17458" marR="17458" marT="17457" marB="17457" anchor="ctr"/>
                </a:tc>
                <a:extLst>
                  <a:ext uri="{0D108BD9-81ED-4DB2-BD59-A6C34878D82A}">
                    <a16:rowId xmlns="" xmlns:a16="http://schemas.microsoft.com/office/drawing/2014/main" val="10002"/>
                  </a:ext>
                </a:extLst>
              </a:tr>
              <a:tr h="370181">
                <a:tc>
                  <a:txBody>
                    <a:bodyPr/>
                    <a:lstStyle/>
                    <a:p>
                      <a:pPr algn="ctr"/>
                      <a:r>
                        <a:rPr lang="es-MX" sz="1100">
                          <a:effectLst/>
                        </a:rPr>
                        <a:t>lunes a viernes</a:t>
                      </a:r>
                      <a:endParaRPr lang="es-MX" sz="1100">
                        <a:solidFill>
                          <a:srgbClr val="727272"/>
                        </a:solidFill>
                        <a:effectLst/>
                      </a:endParaRPr>
                    </a:p>
                  </a:txBody>
                  <a:tcPr marL="17458" marR="17458" marT="17457" marB="17457" anchor="ctr"/>
                </a:tc>
                <a:tc>
                  <a:txBody>
                    <a:bodyPr/>
                    <a:lstStyle/>
                    <a:p>
                      <a:pPr algn="ctr"/>
                      <a:r>
                        <a:rPr lang="es-MX" sz="1100">
                          <a:effectLst/>
                        </a:rPr>
                        <a:t>0:00 - 6:00</a:t>
                      </a:r>
                      <a:endParaRPr lang="es-MX" sz="1100">
                        <a:solidFill>
                          <a:srgbClr val="727272"/>
                        </a:solidFill>
                        <a:effectLst/>
                      </a:endParaRPr>
                    </a:p>
                  </a:txBody>
                  <a:tcPr marL="17458" marR="17458" marT="17457" marB="17457" anchor="ctr"/>
                </a:tc>
                <a:tc>
                  <a:txBody>
                    <a:bodyPr/>
                    <a:lstStyle/>
                    <a:p>
                      <a:pPr algn="ctr"/>
                      <a:r>
                        <a:rPr lang="es-MX" sz="1100">
                          <a:effectLst/>
                        </a:rPr>
                        <a:t>6:00 - 20:00 </a:t>
                      </a:r>
                      <a:br>
                        <a:rPr lang="es-MX" sz="1100">
                          <a:effectLst/>
                        </a:rPr>
                      </a:br>
                      <a:r>
                        <a:rPr lang="es-MX" sz="1100">
                          <a:effectLst/>
                        </a:rPr>
                        <a:t>22:00 - 24:00</a:t>
                      </a:r>
                      <a:endParaRPr lang="es-MX" sz="1100">
                        <a:solidFill>
                          <a:srgbClr val="727272"/>
                        </a:solidFill>
                        <a:effectLst/>
                      </a:endParaRPr>
                    </a:p>
                  </a:txBody>
                  <a:tcPr marL="17458" marR="17458" marT="17457" marB="17457" anchor="ctr"/>
                </a:tc>
                <a:tc>
                  <a:txBody>
                    <a:bodyPr/>
                    <a:lstStyle/>
                    <a:p>
                      <a:pPr algn="ctr"/>
                      <a:r>
                        <a:rPr lang="es-MX" sz="1100">
                          <a:effectLst/>
                        </a:rPr>
                        <a:t>20:00 - 22:00</a:t>
                      </a:r>
                      <a:endParaRPr lang="es-MX" sz="1100">
                        <a:solidFill>
                          <a:srgbClr val="727272"/>
                        </a:solidFill>
                        <a:effectLst/>
                      </a:endParaRPr>
                    </a:p>
                  </a:txBody>
                  <a:tcPr marL="17458" marR="17458" marT="17457" marB="17457" anchor="ctr"/>
                </a:tc>
                <a:extLst>
                  <a:ext uri="{0D108BD9-81ED-4DB2-BD59-A6C34878D82A}">
                    <a16:rowId xmlns="" xmlns:a16="http://schemas.microsoft.com/office/drawing/2014/main" val="10003"/>
                  </a:ext>
                </a:extLst>
              </a:tr>
              <a:tr h="202548">
                <a:tc>
                  <a:txBody>
                    <a:bodyPr/>
                    <a:lstStyle/>
                    <a:p>
                      <a:pPr algn="ctr"/>
                      <a:r>
                        <a:rPr lang="es-MX" sz="1100" dirty="0">
                          <a:effectLst/>
                        </a:rPr>
                        <a:t>sábado</a:t>
                      </a:r>
                      <a:endParaRPr lang="es-MX" sz="1100" dirty="0">
                        <a:solidFill>
                          <a:srgbClr val="727272"/>
                        </a:solidFill>
                        <a:effectLst/>
                      </a:endParaRPr>
                    </a:p>
                  </a:txBody>
                  <a:tcPr marL="17458" marR="17458" marT="17457" marB="17457" anchor="ctr"/>
                </a:tc>
                <a:tc>
                  <a:txBody>
                    <a:bodyPr/>
                    <a:lstStyle/>
                    <a:p>
                      <a:pPr algn="ctr"/>
                      <a:r>
                        <a:rPr lang="es-MX" sz="1100">
                          <a:effectLst/>
                        </a:rPr>
                        <a:t>0:00 - 7:00</a:t>
                      </a:r>
                      <a:endParaRPr lang="es-MX" sz="1100">
                        <a:solidFill>
                          <a:srgbClr val="727272"/>
                        </a:solidFill>
                        <a:effectLst/>
                      </a:endParaRPr>
                    </a:p>
                  </a:txBody>
                  <a:tcPr marL="17458" marR="17458" marT="17457" marB="17457" anchor="ctr"/>
                </a:tc>
                <a:tc>
                  <a:txBody>
                    <a:bodyPr/>
                    <a:lstStyle/>
                    <a:p>
                      <a:pPr algn="ctr"/>
                      <a:r>
                        <a:rPr lang="es-MX" sz="1100">
                          <a:effectLst/>
                        </a:rPr>
                        <a:t>7:00 - 24:00</a:t>
                      </a:r>
                      <a:endParaRPr lang="es-MX" sz="1100">
                        <a:solidFill>
                          <a:srgbClr val="727272"/>
                        </a:solidFill>
                        <a:effectLst/>
                      </a:endParaRPr>
                    </a:p>
                  </a:txBody>
                  <a:tcPr marL="17458" marR="17458" marT="17457" marB="17457" anchor="ctr"/>
                </a:tc>
                <a:tc>
                  <a:txBody>
                    <a:bodyPr/>
                    <a:lstStyle/>
                    <a:p>
                      <a:pPr algn="ctr"/>
                      <a:r>
                        <a:rPr lang="es-MX" sz="1100">
                          <a:effectLst/>
                        </a:rPr>
                        <a:t> </a:t>
                      </a:r>
                      <a:endParaRPr lang="es-MX" sz="1100">
                        <a:solidFill>
                          <a:srgbClr val="727272"/>
                        </a:solidFill>
                        <a:effectLst/>
                      </a:endParaRPr>
                    </a:p>
                  </a:txBody>
                  <a:tcPr marL="17458" marR="17458" marT="17457" marB="17457" anchor="ctr"/>
                </a:tc>
                <a:extLst>
                  <a:ext uri="{0D108BD9-81ED-4DB2-BD59-A6C34878D82A}">
                    <a16:rowId xmlns="" xmlns:a16="http://schemas.microsoft.com/office/drawing/2014/main" val="10004"/>
                  </a:ext>
                </a:extLst>
              </a:tr>
              <a:tr h="370181">
                <a:tc>
                  <a:txBody>
                    <a:bodyPr/>
                    <a:lstStyle/>
                    <a:p>
                      <a:pPr algn="ctr"/>
                      <a:r>
                        <a:rPr lang="es-MX" sz="1100">
                          <a:effectLst/>
                        </a:rPr>
                        <a:t>domingo y festivo</a:t>
                      </a:r>
                      <a:endParaRPr lang="es-MX" sz="1100">
                        <a:solidFill>
                          <a:srgbClr val="727272"/>
                        </a:solidFill>
                        <a:effectLst/>
                      </a:endParaRPr>
                    </a:p>
                  </a:txBody>
                  <a:tcPr marL="17458" marR="17458" marT="17457" marB="17457" anchor="ctr"/>
                </a:tc>
                <a:tc>
                  <a:txBody>
                    <a:bodyPr/>
                    <a:lstStyle/>
                    <a:p>
                      <a:pPr algn="ctr"/>
                      <a:r>
                        <a:rPr lang="es-MX" sz="1100">
                          <a:effectLst/>
                        </a:rPr>
                        <a:t>0:00 - 19:00</a:t>
                      </a:r>
                      <a:endParaRPr lang="es-MX" sz="1100">
                        <a:solidFill>
                          <a:srgbClr val="727272"/>
                        </a:solidFill>
                        <a:effectLst/>
                      </a:endParaRPr>
                    </a:p>
                  </a:txBody>
                  <a:tcPr marL="17458" marR="17458" marT="17457" marB="17457" anchor="ctr"/>
                </a:tc>
                <a:tc>
                  <a:txBody>
                    <a:bodyPr/>
                    <a:lstStyle/>
                    <a:p>
                      <a:pPr algn="ctr"/>
                      <a:r>
                        <a:rPr lang="es-MX" sz="1100">
                          <a:effectLst/>
                        </a:rPr>
                        <a:t>19:00 - 24:00</a:t>
                      </a:r>
                      <a:endParaRPr lang="es-MX" sz="1100">
                        <a:solidFill>
                          <a:srgbClr val="727272"/>
                        </a:solidFill>
                        <a:effectLst/>
                      </a:endParaRPr>
                    </a:p>
                  </a:txBody>
                  <a:tcPr marL="17458" marR="17458" marT="17457" marB="17457" anchor="ctr"/>
                </a:tc>
                <a:tc>
                  <a:txBody>
                    <a:bodyPr/>
                    <a:lstStyle/>
                    <a:p>
                      <a:r>
                        <a:rPr lang="es-MX" sz="1100">
                          <a:effectLst/>
                        </a:rPr>
                        <a:t> </a:t>
                      </a:r>
                    </a:p>
                  </a:txBody>
                  <a:tcPr marL="17458" marR="17458" marT="17457" marB="17457" anchor="ctr"/>
                </a:tc>
                <a:extLst>
                  <a:ext uri="{0D108BD9-81ED-4DB2-BD59-A6C34878D82A}">
                    <a16:rowId xmlns="" xmlns:a16="http://schemas.microsoft.com/office/drawing/2014/main" val="10005"/>
                  </a:ext>
                </a:extLst>
              </a:tr>
              <a:tr h="726396">
                <a:tc gridSpan="2">
                  <a:txBody>
                    <a:bodyPr/>
                    <a:lstStyle/>
                    <a:p>
                      <a:r>
                        <a:rPr lang="es-ES" sz="1100" dirty="0">
                          <a:effectLst/>
                        </a:rPr>
                        <a:t/>
                      </a:r>
                      <a:br>
                        <a:rPr lang="es-ES" sz="1100" dirty="0">
                          <a:effectLst/>
                        </a:rPr>
                      </a:br>
                      <a:r>
                        <a:rPr lang="es-ES" sz="1100" dirty="0">
                          <a:effectLst/>
                        </a:rPr>
                        <a:t>Del último domingo de octubre al sábado anterior al primer domingo de abril</a:t>
                      </a:r>
                    </a:p>
                  </a:txBody>
                  <a:tcPr marL="55866" marR="55866" marT="27932" marB="27932" anchor="ctr"/>
                </a:tc>
                <a:tc hMerge="1">
                  <a:txBody>
                    <a:bodyPr/>
                    <a:lstStyle/>
                    <a:p>
                      <a:endParaRPr lang="es-MX"/>
                    </a:p>
                  </a:txBody>
                  <a:tcPr/>
                </a:tc>
                <a:tc>
                  <a:txBody>
                    <a:bodyPr/>
                    <a:lstStyle/>
                    <a:p>
                      <a:endParaRPr lang="es-MX" sz="1100"/>
                    </a:p>
                  </a:txBody>
                  <a:tcPr marL="55866" marR="55866" marT="27932" marB="27932"/>
                </a:tc>
                <a:tc>
                  <a:txBody>
                    <a:bodyPr/>
                    <a:lstStyle/>
                    <a:p>
                      <a:endParaRPr lang="es-MX" sz="1100"/>
                    </a:p>
                  </a:txBody>
                  <a:tcPr marL="55866" marR="55866" marT="27932" marB="27932"/>
                </a:tc>
                <a:extLst>
                  <a:ext uri="{0D108BD9-81ED-4DB2-BD59-A6C34878D82A}">
                    <a16:rowId xmlns="" xmlns:a16="http://schemas.microsoft.com/office/drawing/2014/main" val="10006"/>
                  </a:ext>
                </a:extLst>
              </a:tr>
              <a:tr h="223497">
                <a:tc gridSpan="2">
                  <a:txBody>
                    <a:bodyPr/>
                    <a:lstStyle/>
                    <a:p>
                      <a:endParaRPr lang="es-MX" sz="1100"/>
                    </a:p>
                  </a:txBody>
                  <a:tcPr marL="55866" marR="55866" marT="27932" marB="27932" anchor="ctr"/>
                </a:tc>
                <a:tc hMerge="1">
                  <a:txBody>
                    <a:bodyPr/>
                    <a:lstStyle/>
                    <a:p>
                      <a:endParaRPr lang="es-MX"/>
                    </a:p>
                  </a:txBody>
                  <a:tcPr/>
                </a:tc>
                <a:tc>
                  <a:txBody>
                    <a:bodyPr/>
                    <a:lstStyle/>
                    <a:p>
                      <a:endParaRPr lang="es-MX" sz="1100"/>
                    </a:p>
                  </a:txBody>
                  <a:tcPr marL="55866" marR="55866" marT="27932" marB="27932"/>
                </a:tc>
                <a:tc>
                  <a:txBody>
                    <a:bodyPr/>
                    <a:lstStyle/>
                    <a:p>
                      <a:endParaRPr lang="es-MX" sz="1100"/>
                    </a:p>
                  </a:txBody>
                  <a:tcPr marL="55866" marR="55866" marT="27932" marB="27932"/>
                </a:tc>
                <a:extLst>
                  <a:ext uri="{0D108BD9-81ED-4DB2-BD59-A6C34878D82A}">
                    <a16:rowId xmlns="" xmlns:a16="http://schemas.microsoft.com/office/drawing/2014/main" val="10007"/>
                  </a:ext>
                </a:extLst>
              </a:tr>
              <a:tr h="370181">
                <a:tc>
                  <a:txBody>
                    <a:bodyPr/>
                    <a:lstStyle/>
                    <a:p>
                      <a:pPr algn="ctr"/>
                      <a:r>
                        <a:rPr lang="es-MX" sz="1100">
                          <a:effectLst/>
                        </a:rPr>
                        <a:t>Día de la semana</a:t>
                      </a:r>
                      <a:endParaRPr lang="es-MX" sz="1100" b="1" i="0">
                        <a:solidFill>
                          <a:srgbClr val="FFFFFF"/>
                        </a:solidFill>
                        <a:effectLst/>
                      </a:endParaRPr>
                    </a:p>
                  </a:txBody>
                  <a:tcPr marL="17458" marR="17458" marT="17457" marB="17457" anchor="ctr"/>
                </a:tc>
                <a:tc>
                  <a:txBody>
                    <a:bodyPr/>
                    <a:lstStyle/>
                    <a:p>
                      <a:pPr algn="ctr"/>
                      <a:r>
                        <a:rPr lang="es-MX" sz="1100">
                          <a:effectLst/>
                        </a:rPr>
                        <a:t>Base</a:t>
                      </a:r>
                      <a:endParaRPr lang="es-MX" sz="1100" b="1" i="0">
                        <a:solidFill>
                          <a:srgbClr val="FFFFFF"/>
                        </a:solidFill>
                        <a:effectLst/>
                      </a:endParaRPr>
                    </a:p>
                  </a:txBody>
                  <a:tcPr marL="17458" marR="17458" marT="17457" marB="17457" anchor="ctr"/>
                </a:tc>
                <a:tc>
                  <a:txBody>
                    <a:bodyPr/>
                    <a:lstStyle/>
                    <a:p>
                      <a:pPr algn="ctr"/>
                      <a:r>
                        <a:rPr lang="es-MX" sz="1100">
                          <a:effectLst/>
                        </a:rPr>
                        <a:t>Intermedio</a:t>
                      </a:r>
                      <a:endParaRPr lang="es-MX" sz="1100" b="1" i="0">
                        <a:solidFill>
                          <a:srgbClr val="FFFFFF"/>
                        </a:solidFill>
                        <a:effectLst/>
                      </a:endParaRPr>
                    </a:p>
                  </a:txBody>
                  <a:tcPr marL="17458" marR="17458" marT="17457" marB="17457" anchor="ctr"/>
                </a:tc>
                <a:tc>
                  <a:txBody>
                    <a:bodyPr/>
                    <a:lstStyle/>
                    <a:p>
                      <a:pPr algn="ctr"/>
                      <a:r>
                        <a:rPr lang="es-MX" sz="1100">
                          <a:effectLst/>
                        </a:rPr>
                        <a:t>Punta</a:t>
                      </a:r>
                      <a:endParaRPr lang="es-MX" sz="1100" b="1" i="0">
                        <a:solidFill>
                          <a:srgbClr val="FFFFFF"/>
                        </a:solidFill>
                        <a:effectLst/>
                      </a:endParaRPr>
                    </a:p>
                  </a:txBody>
                  <a:tcPr marL="17458" marR="17458" marT="17457" marB="17457" anchor="ctr"/>
                </a:tc>
                <a:extLst>
                  <a:ext uri="{0D108BD9-81ED-4DB2-BD59-A6C34878D82A}">
                    <a16:rowId xmlns="" xmlns:a16="http://schemas.microsoft.com/office/drawing/2014/main" val="10008"/>
                  </a:ext>
                </a:extLst>
              </a:tr>
              <a:tr h="370181">
                <a:tc>
                  <a:txBody>
                    <a:bodyPr/>
                    <a:lstStyle/>
                    <a:p>
                      <a:pPr algn="ctr"/>
                      <a:r>
                        <a:rPr lang="es-MX" sz="1100">
                          <a:effectLst/>
                        </a:rPr>
                        <a:t>lunes a viernes</a:t>
                      </a:r>
                      <a:endParaRPr lang="es-MX" sz="1100">
                        <a:solidFill>
                          <a:srgbClr val="727272"/>
                        </a:solidFill>
                        <a:effectLst/>
                      </a:endParaRPr>
                    </a:p>
                  </a:txBody>
                  <a:tcPr marL="17458" marR="17458" marT="17457" marB="17457" anchor="ctr"/>
                </a:tc>
                <a:tc>
                  <a:txBody>
                    <a:bodyPr/>
                    <a:lstStyle/>
                    <a:p>
                      <a:pPr algn="ctr"/>
                      <a:r>
                        <a:rPr lang="es-MX" sz="1100">
                          <a:effectLst/>
                        </a:rPr>
                        <a:t>0:00 - 6:00</a:t>
                      </a:r>
                      <a:endParaRPr lang="es-MX" sz="1100">
                        <a:solidFill>
                          <a:srgbClr val="727272"/>
                        </a:solidFill>
                        <a:effectLst/>
                      </a:endParaRPr>
                    </a:p>
                  </a:txBody>
                  <a:tcPr marL="17458" marR="17458" marT="17457" marB="17457" anchor="ctr"/>
                </a:tc>
                <a:tc>
                  <a:txBody>
                    <a:bodyPr/>
                    <a:lstStyle/>
                    <a:p>
                      <a:pPr algn="ctr"/>
                      <a:r>
                        <a:rPr lang="es-MX" sz="1100">
                          <a:effectLst/>
                        </a:rPr>
                        <a:t>6:00 - 18:00 </a:t>
                      </a:r>
                      <a:br>
                        <a:rPr lang="es-MX" sz="1100">
                          <a:effectLst/>
                        </a:rPr>
                      </a:br>
                      <a:r>
                        <a:rPr lang="es-MX" sz="1100">
                          <a:effectLst/>
                        </a:rPr>
                        <a:t>22:00 - 24:00</a:t>
                      </a:r>
                      <a:endParaRPr lang="es-MX" sz="1100">
                        <a:solidFill>
                          <a:srgbClr val="727272"/>
                        </a:solidFill>
                        <a:effectLst/>
                      </a:endParaRPr>
                    </a:p>
                  </a:txBody>
                  <a:tcPr marL="17458" marR="17458" marT="17457" marB="17457" anchor="ctr"/>
                </a:tc>
                <a:tc>
                  <a:txBody>
                    <a:bodyPr/>
                    <a:lstStyle/>
                    <a:p>
                      <a:pPr algn="ctr"/>
                      <a:r>
                        <a:rPr lang="es-MX" sz="1100">
                          <a:effectLst/>
                        </a:rPr>
                        <a:t>18:00 - 22:00</a:t>
                      </a:r>
                      <a:endParaRPr lang="es-MX" sz="1100">
                        <a:solidFill>
                          <a:srgbClr val="727272"/>
                        </a:solidFill>
                        <a:effectLst/>
                      </a:endParaRPr>
                    </a:p>
                  </a:txBody>
                  <a:tcPr marL="17458" marR="17458" marT="17457" marB="17457" anchor="ctr"/>
                </a:tc>
                <a:extLst>
                  <a:ext uri="{0D108BD9-81ED-4DB2-BD59-A6C34878D82A}">
                    <a16:rowId xmlns="" xmlns:a16="http://schemas.microsoft.com/office/drawing/2014/main" val="10009"/>
                  </a:ext>
                </a:extLst>
              </a:tr>
              <a:tr h="370181">
                <a:tc>
                  <a:txBody>
                    <a:bodyPr/>
                    <a:lstStyle/>
                    <a:p>
                      <a:pPr algn="ctr"/>
                      <a:r>
                        <a:rPr lang="es-MX" sz="1100">
                          <a:effectLst/>
                        </a:rPr>
                        <a:t>sábado</a:t>
                      </a:r>
                      <a:endParaRPr lang="es-MX" sz="1100">
                        <a:solidFill>
                          <a:srgbClr val="727272"/>
                        </a:solidFill>
                        <a:effectLst/>
                      </a:endParaRPr>
                    </a:p>
                  </a:txBody>
                  <a:tcPr marL="17458" marR="17458" marT="17457" marB="17457" anchor="ctr"/>
                </a:tc>
                <a:tc>
                  <a:txBody>
                    <a:bodyPr/>
                    <a:lstStyle/>
                    <a:p>
                      <a:pPr algn="ctr"/>
                      <a:r>
                        <a:rPr lang="es-MX" sz="1100">
                          <a:effectLst/>
                        </a:rPr>
                        <a:t>0:00 - 8:00</a:t>
                      </a:r>
                      <a:endParaRPr lang="es-MX" sz="1100">
                        <a:solidFill>
                          <a:srgbClr val="727272"/>
                        </a:solidFill>
                        <a:effectLst/>
                      </a:endParaRPr>
                    </a:p>
                  </a:txBody>
                  <a:tcPr marL="17458" marR="17458" marT="17457" marB="17457" anchor="ctr"/>
                </a:tc>
                <a:tc>
                  <a:txBody>
                    <a:bodyPr/>
                    <a:lstStyle/>
                    <a:p>
                      <a:pPr algn="ctr"/>
                      <a:r>
                        <a:rPr lang="es-MX" sz="1100">
                          <a:effectLst/>
                        </a:rPr>
                        <a:t>8:00 - 19:00 </a:t>
                      </a:r>
                      <a:br>
                        <a:rPr lang="es-MX" sz="1100">
                          <a:effectLst/>
                        </a:rPr>
                      </a:br>
                      <a:r>
                        <a:rPr lang="es-MX" sz="1100">
                          <a:effectLst/>
                        </a:rPr>
                        <a:t>21:00 - 24:00</a:t>
                      </a:r>
                      <a:endParaRPr lang="es-MX" sz="1100">
                        <a:solidFill>
                          <a:srgbClr val="727272"/>
                        </a:solidFill>
                        <a:effectLst/>
                      </a:endParaRPr>
                    </a:p>
                  </a:txBody>
                  <a:tcPr marL="17458" marR="17458" marT="17457" marB="17457" anchor="ctr"/>
                </a:tc>
                <a:tc>
                  <a:txBody>
                    <a:bodyPr/>
                    <a:lstStyle/>
                    <a:p>
                      <a:pPr algn="ctr"/>
                      <a:r>
                        <a:rPr lang="es-MX" sz="1100">
                          <a:effectLst/>
                        </a:rPr>
                        <a:t>19:00 - 21:00</a:t>
                      </a:r>
                      <a:endParaRPr lang="es-MX" sz="1100">
                        <a:solidFill>
                          <a:srgbClr val="727272"/>
                        </a:solidFill>
                        <a:effectLst/>
                      </a:endParaRPr>
                    </a:p>
                  </a:txBody>
                  <a:tcPr marL="17458" marR="17458" marT="17457" marB="17457" anchor="ctr"/>
                </a:tc>
                <a:extLst>
                  <a:ext uri="{0D108BD9-81ED-4DB2-BD59-A6C34878D82A}">
                    <a16:rowId xmlns="" xmlns:a16="http://schemas.microsoft.com/office/drawing/2014/main" val="10010"/>
                  </a:ext>
                </a:extLst>
              </a:tr>
              <a:tr h="370181">
                <a:tc>
                  <a:txBody>
                    <a:bodyPr/>
                    <a:lstStyle/>
                    <a:p>
                      <a:pPr algn="ctr"/>
                      <a:r>
                        <a:rPr lang="es-MX" sz="1100">
                          <a:effectLst/>
                        </a:rPr>
                        <a:t>domingo y festivo</a:t>
                      </a:r>
                      <a:endParaRPr lang="es-MX" sz="1100">
                        <a:solidFill>
                          <a:srgbClr val="727272"/>
                        </a:solidFill>
                        <a:effectLst/>
                      </a:endParaRPr>
                    </a:p>
                  </a:txBody>
                  <a:tcPr marL="17458" marR="17458" marT="17457" marB="17457" anchor="ctr"/>
                </a:tc>
                <a:tc>
                  <a:txBody>
                    <a:bodyPr/>
                    <a:lstStyle/>
                    <a:p>
                      <a:pPr algn="ctr"/>
                      <a:r>
                        <a:rPr lang="es-MX" sz="1100" dirty="0">
                          <a:effectLst/>
                        </a:rPr>
                        <a:t>0:00 - 18:00</a:t>
                      </a:r>
                      <a:endParaRPr lang="es-MX" sz="1100" dirty="0">
                        <a:solidFill>
                          <a:srgbClr val="727272"/>
                        </a:solidFill>
                        <a:effectLst/>
                      </a:endParaRPr>
                    </a:p>
                  </a:txBody>
                  <a:tcPr marL="17458" marR="17458" marT="17457" marB="17457" anchor="ctr"/>
                </a:tc>
                <a:tc>
                  <a:txBody>
                    <a:bodyPr/>
                    <a:lstStyle/>
                    <a:p>
                      <a:pPr algn="ctr"/>
                      <a:r>
                        <a:rPr lang="es-MX" sz="1100" dirty="0">
                          <a:effectLst/>
                        </a:rPr>
                        <a:t>18:00 - 24:00</a:t>
                      </a:r>
                      <a:endParaRPr lang="es-MX" sz="1100" dirty="0">
                        <a:solidFill>
                          <a:srgbClr val="727272"/>
                        </a:solidFill>
                        <a:effectLst/>
                      </a:endParaRPr>
                    </a:p>
                  </a:txBody>
                  <a:tcPr marL="17458" marR="17458" marT="17457" marB="17457" anchor="ctr"/>
                </a:tc>
                <a:tc>
                  <a:txBody>
                    <a:bodyPr/>
                    <a:lstStyle/>
                    <a:p>
                      <a:r>
                        <a:rPr lang="es-MX" sz="1100" dirty="0">
                          <a:effectLst/>
                        </a:rPr>
                        <a:t> </a:t>
                      </a:r>
                    </a:p>
                  </a:txBody>
                  <a:tcPr marL="17458" marR="17458" marT="17457" marB="17457" anchor="ctr"/>
                </a:tc>
                <a:extLst>
                  <a:ext uri="{0D108BD9-81ED-4DB2-BD59-A6C34878D82A}">
                    <a16:rowId xmlns="" xmlns:a16="http://schemas.microsoft.com/office/drawing/2014/main" val="10011"/>
                  </a:ext>
                </a:extLst>
              </a:tr>
            </a:tbl>
          </a:graphicData>
        </a:graphic>
      </p:graphicFrame>
      <p:sp>
        <p:nvSpPr>
          <p:cNvPr id="11330" name="Text Box 7"/>
          <p:cNvSpPr txBox="1">
            <a:spLocks noChangeArrowheads="1"/>
          </p:cNvSpPr>
          <p:nvPr/>
        </p:nvSpPr>
        <p:spPr bwMode="auto">
          <a:xfrm rot="19194839">
            <a:off x="-1917561" y="3181632"/>
            <a:ext cx="7848600" cy="603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spcBef>
                <a:spcPct val="50000"/>
              </a:spcBef>
              <a:buClr>
                <a:srgbClr val="000000"/>
              </a:buClr>
              <a:buSzPct val="100000"/>
              <a:buFont typeface="Arial" panose="020B0604020202020204" pitchFamily="34" charset="0"/>
              <a:buNone/>
            </a:pPr>
            <a:r>
              <a:rPr lang="es-ES" altLang="es-MX" dirty="0"/>
              <a:t>CONOCE TU TARIFA</a:t>
            </a:r>
          </a:p>
        </p:txBody>
      </p:sp>
      <p:sp>
        <p:nvSpPr>
          <p:cNvPr id="11331" name="3 CuadroTexto"/>
          <p:cNvSpPr txBox="1">
            <a:spLocks noChangeArrowheads="1"/>
          </p:cNvSpPr>
          <p:nvPr/>
        </p:nvSpPr>
        <p:spPr bwMode="auto">
          <a:xfrm>
            <a:off x="685800" y="1196975"/>
            <a:ext cx="78486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None/>
            </a:pPr>
            <a:r>
              <a:rPr lang="es-MX" altLang="es-MX" sz="1800">
                <a:solidFill>
                  <a:schemeClr val="tx1"/>
                </a:solidFill>
              </a:rPr>
              <a:t>HM regiones</a:t>
            </a:r>
            <a:r>
              <a:rPr lang="es-ES" altLang="es-MX" sz="1800">
                <a:solidFill>
                  <a:schemeClr val="tx1"/>
                </a:solidFill>
              </a:rPr>
              <a:t>Central, Noreste, Noroeste, Norte, Peninsular y Sur </a:t>
            </a:r>
            <a:endParaRPr lang="es-MX" altLang="es-MX" sz="1800">
              <a:solidFill>
                <a:schemeClr val="tx1"/>
              </a:solidFill>
            </a:endParaRPr>
          </a:p>
        </p:txBody>
      </p:sp>
      <p:sp>
        <p:nvSpPr>
          <p:cNvPr id="11332" name="Rectangle 66"/>
          <p:cNvSpPr>
            <a:spLocks noChangeArrowheads="1"/>
          </p:cNvSpPr>
          <p:nvPr/>
        </p:nvSpPr>
        <p:spPr bwMode="auto">
          <a:xfrm>
            <a:off x="4232275" y="725488"/>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None/>
            </a:pPr>
            <a:endParaRPr lang="es-MX" altLang="es-MX"/>
          </a:p>
        </p:txBody>
      </p:sp>
      <p:sp>
        <p:nvSpPr>
          <p:cNvPr id="6" name="CuadroTexto 5"/>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9800776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376603" y="820165"/>
            <a:ext cx="45437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r>
              <a:rPr lang="es-ES" altLang="es-MX" sz="2800" dirty="0"/>
              <a:t>DEMANDA FACTURABLE</a:t>
            </a:r>
          </a:p>
        </p:txBody>
      </p:sp>
      <p:graphicFrame>
        <p:nvGraphicFramePr>
          <p:cNvPr id="2" name="1 Tabla"/>
          <p:cNvGraphicFramePr>
            <a:graphicFrameLocks noGrp="1"/>
          </p:cNvGraphicFramePr>
          <p:nvPr/>
        </p:nvGraphicFramePr>
        <p:xfrm>
          <a:off x="1450975" y="1341438"/>
          <a:ext cx="6721476" cy="5068991"/>
        </p:xfrm>
        <a:graphic>
          <a:graphicData uri="http://schemas.openxmlformats.org/drawingml/2006/table">
            <a:tbl>
              <a:tblPr>
                <a:tableStyleId>{8799B23B-EC83-4686-B30A-512413B5E67A}</a:tableStyleId>
              </a:tblPr>
              <a:tblGrid>
                <a:gridCol w="2240492">
                  <a:extLst>
                    <a:ext uri="{9D8B030D-6E8A-4147-A177-3AD203B41FA5}">
                      <a16:colId xmlns="" xmlns:a16="http://schemas.microsoft.com/office/drawing/2014/main" val="20000"/>
                    </a:ext>
                  </a:extLst>
                </a:gridCol>
                <a:gridCol w="2240492">
                  <a:extLst>
                    <a:ext uri="{9D8B030D-6E8A-4147-A177-3AD203B41FA5}">
                      <a16:colId xmlns="" xmlns:a16="http://schemas.microsoft.com/office/drawing/2014/main" val="20001"/>
                    </a:ext>
                  </a:extLst>
                </a:gridCol>
                <a:gridCol w="2240492">
                  <a:extLst>
                    <a:ext uri="{9D8B030D-6E8A-4147-A177-3AD203B41FA5}">
                      <a16:colId xmlns="" xmlns:a16="http://schemas.microsoft.com/office/drawing/2014/main" val="20002"/>
                    </a:ext>
                  </a:extLst>
                </a:gridCol>
              </a:tblGrid>
              <a:tr h="414579">
                <a:tc gridSpan="2">
                  <a:txBody>
                    <a:bodyPr/>
                    <a:lstStyle/>
                    <a:p>
                      <a:r>
                        <a:rPr lang="es-ES" sz="1200" dirty="0">
                          <a:effectLst/>
                        </a:rPr>
                        <a:t>La demanda facturable se define como se establece a continuación:</a:t>
                      </a:r>
                    </a:p>
                  </a:txBody>
                  <a:tcPr marL="48863" marR="48863" marT="24418" marB="24418" anchor="ctr"/>
                </a:tc>
                <a:tc hMerge="1">
                  <a:txBody>
                    <a:bodyPr/>
                    <a:lstStyle/>
                    <a:p>
                      <a:endParaRPr lang="es-MX"/>
                    </a:p>
                  </a:txBody>
                  <a:tcPr/>
                </a:tc>
                <a:tc>
                  <a:txBody>
                    <a:bodyPr/>
                    <a:lstStyle/>
                    <a:p>
                      <a:endParaRPr lang="es-MX" sz="1200" dirty="0"/>
                    </a:p>
                  </a:txBody>
                  <a:tcPr marL="48863" marR="48863" marT="24418" marB="24418"/>
                </a:tc>
                <a:extLst>
                  <a:ext uri="{0D108BD9-81ED-4DB2-BD59-A6C34878D82A}">
                    <a16:rowId xmlns="" xmlns:a16="http://schemas.microsoft.com/office/drawing/2014/main" val="10000"/>
                  </a:ext>
                </a:extLst>
              </a:tr>
              <a:tr h="341848">
                <a:tc gridSpan="2">
                  <a:txBody>
                    <a:bodyPr/>
                    <a:lstStyle/>
                    <a:p>
                      <a:r>
                        <a:rPr lang="es-MX" sz="1200" b="1" u="sng" dirty="0">
                          <a:effectLst/>
                        </a:rPr>
                        <a:t>DF = DP + FRI × </a:t>
                      </a:r>
                      <a:r>
                        <a:rPr lang="es-MX" sz="1200" b="1" u="sng" dirty="0" err="1">
                          <a:effectLst/>
                        </a:rPr>
                        <a:t>max</a:t>
                      </a:r>
                      <a:r>
                        <a:rPr lang="es-MX" sz="1200" b="1" u="sng" dirty="0">
                          <a:effectLst/>
                        </a:rPr>
                        <a:t> (DI - DP,0) + FRB × </a:t>
                      </a:r>
                      <a:r>
                        <a:rPr lang="es-MX" sz="1200" b="1" u="sng" dirty="0" err="1">
                          <a:effectLst/>
                        </a:rPr>
                        <a:t>max</a:t>
                      </a:r>
                      <a:r>
                        <a:rPr lang="es-MX" sz="1200" b="1" u="sng" dirty="0">
                          <a:effectLst/>
                        </a:rPr>
                        <a:t> (DB - DPI,0)</a:t>
                      </a:r>
                    </a:p>
                  </a:txBody>
                  <a:tcPr marL="48863" marR="48863" marT="24418" marB="24418" anchor="ctr"/>
                </a:tc>
                <a:tc hMerge="1">
                  <a:txBody>
                    <a:bodyPr/>
                    <a:lstStyle/>
                    <a:p>
                      <a:endParaRPr lang="es-MX"/>
                    </a:p>
                  </a:txBody>
                  <a:tcPr/>
                </a:tc>
                <a:tc>
                  <a:txBody>
                    <a:bodyPr/>
                    <a:lstStyle/>
                    <a:p>
                      <a:endParaRPr lang="es-MX" sz="1200"/>
                    </a:p>
                  </a:txBody>
                  <a:tcPr marL="48863" marR="48863" marT="24418" marB="24418"/>
                </a:tc>
                <a:extLst>
                  <a:ext uri="{0D108BD9-81ED-4DB2-BD59-A6C34878D82A}">
                    <a16:rowId xmlns="" xmlns:a16="http://schemas.microsoft.com/office/drawing/2014/main" val="10001"/>
                  </a:ext>
                </a:extLst>
              </a:tr>
              <a:tr h="231707">
                <a:tc gridSpan="2">
                  <a:txBody>
                    <a:bodyPr/>
                    <a:lstStyle/>
                    <a:p>
                      <a:r>
                        <a:rPr lang="es-MX" sz="1200">
                          <a:effectLst/>
                        </a:rPr>
                        <a:t>Donde:</a:t>
                      </a:r>
                    </a:p>
                  </a:txBody>
                  <a:tcPr marL="48863" marR="48863" marT="24418" marB="24418" anchor="ctr"/>
                </a:tc>
                <a:tc hMerge="1">
                  <a:txBody>
                    <a:bodyPr/>
                    <a:lstStyle/>
                    <a:p>
                      <a:endParaRPr lang="es-MX"/>
                    </a:p>
                  </a:txBody>
                  <a:tcPr/>
                </a:tc>
                <a:tc>
                  <a:txBody>
                    <a:bodyPr/>
                    <a:lstStyle/>
                    <a:p>
                      <a:endParaRPr lang="es-MX" sz="1200"/>
                    </a:p>
                  </a:txBody>
                  <a:tcPr marL="48863" marR="48863" marT="24418" marB="24418"/>
                </a:tc>
                <a:extLst>
                  <a:ext uri="{0D108BD9-81ED-4DB2-BD59-A6C34878D82A}">
                    <a16:rowId xmlns="" xmlns:a16="http://schemas.microsoft.com/office/drawing/2014/main" val="10002"/>
                  </a:ext>
                </a:extLst>
              </a:tr>
              <a:tr h="341848">
                <a:tc gridSpan="2">
                  <a:txBody>
                    <a:bodyPr/>
                    <a:lstStyle/>
                    <a:p>
                      <a:r>
                        <a:rPr lang="es-ES" sz="1200">
                          <a:effectLst/>
                        </a:rPr>
                        <a:t>DP es la demanda máxima medida en el periodo de punta</a:t>
                      </a:r>
                    </a:p>
                  </a:txBody>
                  <a:tcPr marL="48863" marR="48863" marT="24418" marB="24418" anchor="ctr"/>
                </a:tc>
                <a:tc hMerge="1">
                  <a:txBody>
                    <a:bodyPr/>
                    <a:lstStyle/>
                    <a:p>
                      <a:endParaRPr lang="es-MX"/>
                    </a:p>
                  </a:txBody>
                  <a:tcPr/>
                </a:tc>
                <a:tc>
                  <a:txBody>
                    <a:bodyPr/>
                    <a:lstStyle/>
                    <a:p>
                      <a:endParaRPr lang="es-MX" sz="1200"/>
                    </a:p>
                  </a:txBody>
                  <a:tcPr marL="48863" marR="48863" marT="24418" marB="24418"/>
                </a:tc>
                <a:extLst>
                  <a:ext uri="{0D108BD9-81ED-4DB2-BD59-A6C34878D82A}">
                    <a16:rowId xmlns="" xmlns:a16="http://schemas.microsoft.com/office/drawing/2014/main" val="10003"/>
                  </a:ext>
                </a:extLst>
              </a:tr>
              <a:tr h="341848">
                <a:tc gridSpan="2">
                  <a:txBody>
                    <a:bodyPr/>
                    <a:lstStyle/>
                    <a:p>
                      <a:r>
                        <a:rPr lang="es-ES" sz="1200" dirty="0">
                          <a:effectLst/>
                        </a:rPr>
                        <a:t>DI es la demanda máxima medida en el periodo intermedio</a:t>
                      </a:r>
                    </a:p>
                  </a:txBody>
                  <a:tcPr marL="48863" marR="48863" marT="24418" marB="24418" anchor="ctr"/>
                </a:tc>
                <a:tc hMerge="1">
                  <a:txBody>
                    <a:bodyPr/>
                    <a:lstStyle/>
                    <a:p>
                      <a:endParaRPr lang="es-MX"/>
                    </a:p>
                  </a:txBody>
                  <a:tcPr/>
                </a:tc>
                <a:tc>
                  <a:txBody>
                    <a:bodyPr/>
                    <a:lstStyle/>
                    <a:p>
                      <a:endParaRPr lang="es-MX" sz="1200"/>
                    </a:p>
                  </a:txBody>
                  <a:tcPr marL="48863" marR="48863" marT="24418" marB="24418"/>
                </a:tc>
                <a:extLst>
                  <a:ext uri="{0D108BD9-81ED-4DB2-BD59-A6C34878D82A}">
                    <a16:rowId xmlns="" xmlns:a16="http://schemas.microsoft.com/office/drawing/2014/main" val="10004"/>
                  </a:ext>
                </a:extLst>
              </a:tr>
              <a:tr h="341848">
                <a:tc gridSpan="2">
                  <a:txBody>
                    <a:bodyPr/>
                    <a:lstStyle/>
                    <a:p>
                      <a:r>
                        <a:rPr lang="es-ES" sz="1200">
                          <a:effectLst/>
                        </a:rPr>
                        <a:t>DB es la demanda máxima medida en el periodo de base</a:t>
                      </a:r>
                    </a:p>
                  </a:txBody>
                  <a:tcPr marL="48863" marR="48863" marT="24418" marB="24418" anchor="ctr"/>
                </a:tc>
                <a:tc hMerge="1">
                  <a:txBody>
                    <a:bodyPr/>
                    <a:lstStyle/>
                    <a:p>
                      <a:endParaRPr lang="es-MX"/>
                    </a:p>
                  </a:txBody>
                  <a:tcPr/>
                </a:tc>
                <a:tc>
                  <a:txBody>
                    <a:bodyPr/>
                    <a:lstStyle/>
                    <a:p>
                      <a:endParaRPr lang="es-MX" sz="1200"/>
                    </a:p>
                  </a:txBody>
                  <a:tcPr marL="48863" marR="48863" marT="24418" marB="24418"/>
                </a:tc>
                <a:extLst>
                  <a:ext uri="{0D108BD9-81ED-4DB2-BD59-A6C34878D82A}">
                    <a16:rowId xmlns="" xmlns:a16="http://schemas.microsoft.com/office/drawing/2014/main" val="10005"/>
                  </a:ext>
                </a:extLst>
              </a:tr>
              <a:tr h="414579">
                <a:tc gridSpan="2">
                  <a:txBody>
                    <a:bodyPr/>
                    <a:lstStyle/>
                    <a:p>
                      <a:r>
                        <a:rPr lang="es-ES" sz="1200">
                          <a:effectLst/>
                        </a:rPr>
                        <a:t>DPI es la demanda máxima medida en los periodos de punta e intermedio</a:t>
                      </a:r>
                    </a:p>
                  </a:txBody>
                  <a:tcPr marL="48863" marR="48863" marT="24418" marB="24418" anchor="ctr"/>
                </a:tc>
                <a:tc hMerge="1">
                  <a:txBody>
                    <a:bodyPr/>
                    <a:lstStyle/>
                    <a:p>
                      <a:endParaRPr lang="es-MX"/>
                    </a:p>
                  </a:txBody>
                  <a:tcPr/>
                </a:tc>
                <a:tc>
                  <a:txBody>
                    <a:bodyPr/>
                    <a:lstStyle/>
                    <a:p>
                      <a:endParaRPr lang="es-MX" sz="1200"/>
                    </a:p>
                  </a:txBody>
                  <a:tcPr marL="48863" marR="48863" marT="24418" marB="24418"/>
                </a:tc>
                <a:extLst>
                  <a:ext uri="{0D108BD9-81ED-4DB2-BD59-A6C34878D82A}">
                    <a16:rowId xmlns="" xmlns:a16="http://schemas.microsoft.com/office/drawing/2014/main" val="10006"/>
                  </a:ext>
                </a:extLst>
              </a:tr>
              <a:tr h="488356">
                <a:tc gridSpan="2">
                  <a:txBody>
                    <a:bodyPr/>
                    <a:lstStyle/>
                    <a:p>
                      <a:r>
                        <a:rPr lang="es-ES" sz="1200" dirty="0">
                          <a:effectLst/>
                        </a:rPr>
                        <a:t>FRI y FRB son factores de reducción que tendrán los siguientes valores, dependiendo de la región tarifaria:</a:t>
                      </a:r>
                    </a:p>
                  </a:txBody>
                  <a:tcPr marL="48863" marR="48863" marT="24418" marB="24418" anchor="ctr"/>
                </a:tc>
                <a:tc hMerge="1">
                  <a:txBody>
                    <a:bodyPr/>
                    <a:lstStyle/>
                    <a:p>
                      <a:endParaRPr lang="es-MX"/>
                    </a:p>
                  </a:txBody>
                  <a:tcPr/>
                </a:tc>
                <a:tc>
                  <a:txBody>
                    <a:bodyPr/>
                    <a:lstStyle/>
                    <a:p>
                      <a:endParaRPr lang="es-MX" sz="1200"/>
                    </a:p>
                  </a:txBody>
                  <a:tcPr marL="48863" marR="48863" marT="24418" marB="24418"/>
                </a:tc>
                <a:extLst>
                  <a:ext uri="{0D108BD9-81ED-4DB2-BD59-A6C34878D82A}">
                    <a16:rowId xmlns="" xmlns:a16="http://schemas.microsoft.com/office/drawing/2014/main" val="10007"/>
                  </a:ext>
                </a:extLst>
              </a:tr>
              <a:tr h="231707">
                <a:tc gridSpan="2">
                  <a:txBody>
                    <a:bodyPr/>
                    <a:lstStyle/>
                    <a:p>
                      <a:endParaRPr lang="es-MX" sz="1200"/>
                    </a:p>
                  </a:txBody>
                  <a:tcPr marL="48863" marR="48863" marT="24418" marB="24418" anchor="ctr"/>
                </a:tc>
                <a:tc hMerge="1">
                  <a:txBody>
                    <a:bodyPr/>
                    <a:lstStyle/>
                    <a:p>
                      <a:endParaRPr lang="es-MX"/>
                    </a:p>
                  </a:txBody>
                  <a:tcPr/>
                </a:tc>
                <a:tc>
                  <a:txBody>
                    <a:bodyPr/>
                    <a:lstStyle/>
                    <a:p>
                      <a:endParaRPr lang="es-MX" sz="1200"/>
                    </a:p>
                  </a:txBody>
                  <a:tcPr marL="48863" marR="48863" marT="24418" marB="24418"/>
                </a:tc>
                <a:extLst>
                  <a:ext uri="{0D108BD9-81ED-4DB2-BD59-A6C34878D82A}">
                    <a16:rowId xmlns="" xmlns:a16="http://schemas.microsoft.com/office/drawing/2014/main" val="10008"/>
                  </a:ext>
                </a:extLst>
              </a:tr>
              <a:tr h="213396">
                <a:tc>
                  <a:txBody>
                    <a:bodyPr/>
                    <a:lstStyle/>
                    <a:p>
                      <a:pPr algn="ctr"/>
                      <a:r>
                        <a:rPr lang="es-MX" sz="1200">
                          <a:effectLst/>
                        </a:rPr>
                        <a:t>Región</a:t>
                      </a:r>
                      <a:endParaRPr lang="es-MX" sz="1200" b="1" i="0">
                        <a:solidFill>
                          <a:srgbClr val="FFFFFF"/>
                        </a:solidFill>
                        <a:effectLst/>
                      </a:endParaRPr>
                    </a:p>
                  </a:txBody>
                  <a:tcPr marL="15270" marR="15270" marT="15262" marB="15262" anchor="ctr"/>
                </a:tc>
                <a:tc>
                  <a:txBody>
                    <a:bodyPr/>
                    <a:lstStyle/>
                    <a:p>
                      <a:pPr algn="ctr"/>
                      <a:r>
                        <a:rPr lang="es-MX" sz="1200">
                          <a:effectLst/>
                        </a:rPr>
                        <a:t>FRI</a:t>
                      </a:r>
                      <a:endParaRPr lang="es-MX" sz="1200" b="1" i="0">
                        <a:solidFill>
                          <a:srgbClr val="FFFFFF"/>
                        </a:solidFill>
                        <a:effectLst/>
                      </a:endParaRPr>
                    </a:p>
                  </a:txBody>
                  <a:tcPr marL="15270" marR="15270" marT="15262" marB="15262" anchor="ctr"/>
                </a:tc>
                <a:tc>
                  <a:txBody>
                    <a:bodyPr/>
                    <a:lstStyle/>
                    <a:p>
                      <a:pPr algn="ctr"/>
                      <a:r>
                        <a:rPr lang="es-MX" sz="1200">
                          <a:effectLst/>
                        </a:rPr>
                        <a:t>FRB</a:t>
                      </a:r>
                      <a:endParaRPr lang="es-MX" sz="1200" b="1" i="0">
                        <a:solidFill>
                          <a:srgbClr val="FFFFFF"/>
                        </a:solidFill>
                        <a:effectLst/>
                      </a:endParaRPr>
                    </a:p>
                  </a:txBody>
                  <a:tcPr marL="15270" marR="15270" marT="15262" marB="15262" anchor="ctr"/>
                </a:tc>
                <a:extLst>
                  <a:ext uri="{0D108BD9-81ED-4DB2-BD59-A6C34878D82A}">
                    <a16:rowId xmlns="" xmlns:a16="http://schemas.microsoft.com/office/drawing/2014/main" val="10009"/>
                  </a:ext>
                </a:extLst>
              </a:tr>
              <a:tr h="213396">
                <a:tc>
                  <a:txBody>
                    <a:bodyPr/>
                    <a:lstStyle/>
                    <a:p>
                      <a:pPr algn="ctr"/>
                      <a:r>
                        <a:rPr lang="es-MX" sz="1200">
                          <a:effectLst/>
                        </a:rPr>
                        <a:t>Baja California</a:t>
                      </a:r>
                      <a:endParaRPr lang="es-MX" sz="1200">
                        <a:solidFill>
                          <a:srgbClr val="727272"/>
                        </a:solidFill>
                        <a:effectLst/>
                      </a:endParaRPr>
                    </a:p>
                  </a:txBody>
                  <a:tcPr marL="15270" marR="15270" marT="15262" marB="15262" anchor="ctr"/>
                </a:tc>
                <a:tc>
                  <a:txBody>
                    <a:bodyPr/>
                    <a:lstStyle/>
                    <a:p>
                      <a:pPr algn="ctr"/>
                      <a:r>
                        <a:rPr lang="es-MX" sz="1200">
                          <a:effectLst/>
                        </a:rPr>
                        <a:t>0.141</a:t>
                      </a:r>
                      <a:endParaRPr lang="es-MX" sz="1200">
                        <a:solidFill>
                          <a:srgbClr val="727272"/>
                        </a:solidFill>
                        <a:effectLst/>
                      </a:endParaRPr>
                    </a:p>
                  </a:txBody>
                  <a:tcPr marL="15270" marR="15270" marT="15262" marB="15262" anchor="ctr"/>
                </a:tc>
                <a:tc>
                  <a:txBody>
                    <a:bodyPr/>
                    <a:lstStyle/>
                    <a:p>
                      <a:pPr algn="ctr"/>
                      <a:r>
                        <a:rPr lang="es-MX" sz="1200">
                          <a:effectLst/>
                        </a:rPr>
                        <a:t>0.070</a:t>
                      </a:r>
                      <a:endParaRPr lang="es-MX" sz="1200">
                        <a:solidFill>
                          <a:srgbClr val="727272"/>
                        </a:solidFill>
                        <a:effectLst/>
                      </a:endParaRPr>
                    </a:p>
                  </a:txBody>
                  <a:tcPr marL="15270" marR="15270" marT="15262" marB="15262" anchor="ctr"/>
                </a:tc>
                <a:extLst>
                  <a:ext uri="{0D108BD9-81ED-4DB2-BD59-A6C34878D82A}">
                    <a16:rowId xmlns="" xmlns:a16="http://schemas.microsoft.com/office/drawing/2014/main" val="10010"/>
                  </a:ext>
                </a:extLst>
              </a:tr>
              <a:tr h="213396">
                <a:tc>
                  <a:txBody>
                    <a:bodyPr/>
                    <a:lstStyle/>
                    <a:p>
                      <a:pPr algn="ctr"/>
                      <a:r>
                        <a:rPr lang="es-MX" sz="1200">
                          <a:effectLst/>
                        </a:rPr>
                        <a:t>Baja California Sur</a:t>
                      </a:r>
                      <a:endParaRPr lang="es-MX" sz="1200">
                        <a:solidFill>
                          <a:srgbClr val="727272"/>
                        </a:solidFill>
                        <a:effectLst/>
                      </a:endParaRPr>
                    </a:p>
                  </a:txBody>
                  <a:tcPr marL="15270" marR="15270" marT="15262" marB="15262" anchor="ctr"/>
                </a:tc>
                <a:tc>
                  <a:txBody>
                    <a:bodyPr/>
                    <a:lstStyle/>
                    <a:p>
                      <a:pPr algn="ctr"/>
                      <a:r>
                        <a:rPr lang="es-MX" sz="1200">
                          <a:effectLst/>
                        </a:rPr>
                        <a:t>0.195</a:t>
                      </a:r>
                      <a:endParaRPr lang="es-MX" sz="1200">
                        <a:solidFill>
                          <a:srgbClr val="727272"/>
                        </a:solidFill>
                        <a:effectLst/>
                      </a:endParaRPr>
                    </a:p>
                  </a:txBody>
                  <a:tcPr marL="15270" marR="15270" marT="15262" marB="15262" anchor="ctr"/>
                </a:tc>
                <a:tc>
                  <a:txBody>
                    <a:bodyPr/>
                    <a:lstStyle/>
                    <a:p>
                      <a:pPr algn="ctr"/>
                      <a:r>
                        <a:rPr lang="es-MX" sz="1200">
                          <a:effectLst/>
                        </a:rPr>
                        <a:t>0.097</a:t>
                      </a:r>
                      <a:endParaRPr lang="es-MX" sz="1200">
                        <a:solidFill>
                          <a:srgbClr val="727272"/>
                        </a:solidFill>
                        <a:effectLst/>
                      </a:endParaRPr>
                    </a:p>
                  </a:txBody>
                  <a:tcPr marL="15270" marR="15270" marT="15262" marB="15262" anchor="ctr"/>
                </a:tc>
                <a:extLst>
                  <a:ext uri="{0D108BD9-81ED-4DB2-BD59-A6C34878D82A}">
                    <a16:rowId xmlns="" xmlns:a16="http://schemas.microsoft.com/office/drawing/2014/main" val="10011"/>
                  </a:ext>
                </a:extLst>
              </a:tr>
              <a:tr h="213396">
                <a:tc>
                  <a:txBody>
                    <a:bodyPr/>
                    <a:lstStyle/>
                    <a:p>
                      <a:pPr algn="ctr"/>
                      <a:r>
                        <a:rPr lang="es-MX" sz="1200">
                          <a:effectLst/>
                        </a:rPr>
                        <a:t>Central</a:t>
                      </a:r>
                      <a:endParaRPr lang="es-MX" sz="1200">
                        <a:solidFill>
                          <a:srgbClr val="727272"/>
                        </a:solidFill>
                        <a:effectLst/>
                      </a:endParaRPr>
                    </a:p>
                  </a:txBody>
                  <a:tcPr marL="15270" marR="15270" marT="15262" marB="15262" anchor="ctr"/>
                </a:tc>
                <a:tc>
                  <a:txBody>
                    <a:bodyPr/>
                    <a:lstStyle/>
                    <a:p>
                      <a:pPr algn="ctr"/>
                      <a:r>
                        <a:rPr lang="es-MX" sz="1200">
                          <a:effectLst/>
                        </a:rPr>
                        <a:t>0.300</a:t>
                      </a:r>
                      <a:endParaRPr lang="es-MX" sz="1200">
                        <a:solidFill>
                          <a:srgbClr val="727272"/>
                        </a:solidFill>
                        <a:effectLst/>
                      </a:endParaRPr>
                    </a:p>
                  </a:txBody>
                  <a:tcPr marL="15270" marR="15270" marT="15262" marB="15262" anchor="ctr"/>
                </a:tc>
                <a:tc>
                  <a:txBody>
                    <a:bodyPr/>
                    <a:lstStyle/>
                    <a:p>
                      <a:pPr algn="ctr"/>
                      <a:r>
                        <a:rPr lang="es-MX" sz="1200">
                          <a:effectLst/>
                        </a:rPr>
                        <a:t>0.150</a:t>
                      </a:r>
                      <a:endParaRPr lang="es-MX" sz="1200">
                        <a:solidFill>
                          <a:srgbClr val="727272"/>
                        </a:solidFill>
                        <a:effectLst/>
                      </a:endParaRPr>
                    </a:p>
                  </a:txBody>
                  <a:tcPr marL="15270" marR="15270" marT="15262" marB="15262" anchor="ctr"/>
                </a:tc>
                <a:extLst>
                  <a:ext uri="{0D108BD9-81ED-4DB2-BD59-A6C34878D82A}">
                    <a16:rowId xmlns="" xmlns:a16="http://schemas.microsoft.com/office/drawing/2014/main" val="10012"/>
                  </a:ext>
                </a:extLst>
              </a:tr>
              <a:tr h="213396">
                <a:tc>
                  <a:txBody>
                    <a:bodyPr/>
                    <a:lstStyle/>
                    <a:p>
                      <a:pPr algn="ctr"/>
                      <a:r>
                        <a:rPr lang="es-MX" sz="1200">
                          <a:effectLst/>
                        </a:rPr>
                        <a:t>Noreste</a:t>
                      </a:r>
                      <a:endParaRPr lang="es-MX" sz="1200">
                        <a:solidFill>
                          <a:srgbClr val="727272"/>
                        </a:solidFill>
                        <a:effectLst/>
                      </a:endParaRPr>
                    </a:p>
                  </a:txBody>
                  <a:tcPr marL="15270" marR="15270" marT="15262" marB="15262" anchor="ctr"/>
                </a:tc>
                <a:tc>
                  <a:txBody>
                    <a:bodyPr/>
                    <a:lstStyle/>
                    <a:p>
                      <a:pPr algn="ctr"/>
                      <a:r>
                        <a:rPr lang="es-MX" sz="1200">
                          <a:effectLst/>
                        </a:rPr>
                        <a:t>0.300</a:t>
                      </a:r>
                      <a:endParaRPr lang="es-MX" sz="1200">
                        <a:solidFill>
                          <a:srgbClr val="727272"/>
                        </a:solidFill>
                        <a:effectLst/>
                      </a:endParaRPr>
                    </a:p>
                  </a:txBody>
                  <a:tcPr marL="15270" marR="15270" marT="15262" marB="15262" anchor="ctr"/>
                </a:tc>
                <a:tc>
                  <a:txBody>
                    <a:bodyPr/>
                    <a:lstStyle/>
                    <a:p>
                      <a:pPr algn="ctr"/>
                      <a:r>
                        <a:rPr lang="es-MX" sz="1200">
                          <a:effectLst/>
                        </a:rPr>
                        <a:t>0.150</a:t>
                      </a:r>
                      <a:endParaRPr lang="es-MX" sz="1200">
                        <a:solidFill>
                          <a:srgbClr val="727272"/>
                        </a:solidFill>
                        <a:effectLst/>
                      </a:endParaRPr>
                    </a:p>
                  </a:txBody>
                  <a:tcPr marL="15270" marR="15270" marT="15262" marB="15262" anchor="ctr"/>
                </a:tc>
                <a:extLst>
                  <a:ext uri="{0D108BD9-81ED-4DB2-BD59-A6C34878D82A}">
                    <a16:rowId xmlns="" xmlns:a16="http://schemas.microsoft.com/office/drawing/2014/main" val="10013"/>
                  </a:ext>
                </a:extLst>
              </a:tr>
              <a:tr h="213396">
                <a:tc>
                  <a:txBody>
                    <a:bodyPr/>
                    <a:lstStyle/>
                    <a:p>
                      <a:pPr algn="ctr"/>
                      <a:r>
                        <a:rPr lang="es-MX" sz="1200">
                          <a:effectLst/>
                        </a:rPr>
                        <a:t>Noroeste</a:t>
                      </a:r>
                      <a:endParaRPr lang="es-MX" sz="1200">
                        <a:solidFill>
                          <a:srgbClr val="727272"/>
                        </a:solidFill>
                        <a:effectLst/>
                      </a:endParaRPr>
                    </a:p>
                  </a:txBody>
                  <a:tcPr marL="15270" marR="15270" marT="15262" marB="15262" anchor="ctr"/>
                </a:tc>
                <a:tc>
                  <a:txBody>
                    <a:bodyPr/>
                    <a:lstStyle/>
                    <a:p>
                      <a:pPr algn="ctr"/>
                      <a:r>
                        <a:rPr lang="es-MX" sz="1200">
                          <a:effectLst/>
                        </a:rPr>
                        <a:t>0.300</a:t>
                      </a:r>
                      <a:endParaRPr lang="es-MX" sz="1200">
                        <a:solidFill>
                          <a:srgbClr val="727272"/>
                        </a:solidFill>
                        <a:effectLst/>
                      </a:endParaRPr>
                    </a:p>
                  </a:txBody>
                  <a:tcPr marL="15270" marR="15270" marT="15262" marB="15262" anchor="ctr"/>
                </a:tc>
                <a:tc>
                  <a:txBody>
                    <a:bodyPr/>
                    <a:lstStyle/>
                    <a:p>
                      <a:pPr algn="ctr"/>
                      <a:r>
                        <a:rPr lang="es-MX" sz="1200">
                          <a:effectLst/>
                        </a:rPr>
                        <a:t>0.150</a:t>
                      </a:r>
                      <a:endParaRPr lang="es-MX" sz="1200">
                        <a:solidFill>
                          <a:srgbClr val="727272"/>
                        </a:solidFill>
                        <a:effectLst/>
                      </a:endParaRPr>
                    </a:p>
                  </a:txBody>
                  <a:tcPr marL="15270" marR="15270" marT="15262" marB="15262" anchor="ctr"/>
                </a:tc>
                <a:extLst>
                  <a:ext uri="{0D108BD9-81ED-4DB2-BD59-A6C34878D82A}">
                    <a16:rowId xmlns="" xmlns:a16="http://schemas.microsoft.com/office/drawing/2014/main" val="10014"/>
                  </a:ext>
                </a:extLst>
              </a:tr>
              <a:tr h="213396">
                <a:tc>
                  <a:txBody>
                    <a:bodyPr/>
                    <a:lstStyle/>
                    <a:p>
                      <a:pPr algn="ctr"/>
                      <a:r>
                        <a:rPr lang="es-MX" sz="1200">
                          <a:effectLst/>
                        </a:rPr>
                        <a:t>Norte</a:t>
                      </a:r>
                      <a:endParaRPr lang="es-MX" sz="1200">
                        <a:solidFill>
                          <a:srgbClr val="727272"/>
                        </a:solidFill>
                        <a:effectLst/>
                      </a:endParaRPr>
                    </a:p>
                  </a:txBody>
                  <a:tcPr marL="15270" marR="15270" marT="15262" marB="15262" anchor="ctr"/>
                </a:tc>
                <a:tc>
                  <a:txBody>
                    <a:bodyPr/>
                    <a:lstStyle/>
                    <a:p>
                      <a:pPr algn="ctr"/>
                      <a:r>
                        <a:rPr lang="es-MX" sz="1200">
                          <a:effectLst/>
                        </a:rPr>
                        <a:t>0.300</a:t>
                      </a:r>
                      <a:endParaRPr lang="es-MX" sz="1200">
                        <a:solidFill>
                          <a:srgbClr val="727272"/>
                        </a:solidFill>
                        <a:effectLst/>
                      </a:endParaRPr>
                    </a:p>
                  </a:txBody>
                  <a:tcPr marL="15270" marR="15270" marT="15262" marB="15262" anchor="ctr"/>
                </a:tc>
                <a:tc>
                  <a:txBody>
                    <a:bodyPr/>
                    <a:lstStyle/>
                    <a:p>
                      <a:pPr algn="ctr"/>
                      <a:r>
                        <a:rPr lang="es-MX" sz="1200">
                          <a:effectLst/>
                        </a:rPr>
                        <a:t>0.150</a:t>
                      </a:r>
                      <a:endParaRPr lang="es-MX" sz="1200">
                        <a:solidFill>
                          <a:srgbClr val="727272"/>
                        </a:solidFill>
                        <a:effectLst/>
                      </a:endParaRPr>
                    </a:p>
                  </a:txBody>
                  <a:tcPr marL="15270" marR="15270" marT="15262" marB="15262" anchor="ctr"/>
                </a:tc>
                <a:extLst>
                  <a:ext uri="{0D108BD9-81ED-4DB2-BD59-A6C34878D82A}">
                    <a16:rowId xmlns="" xmlns:a16="http://schemas.microsoft.com/office/drawing/2014/main" val="10015"/>
                  </a:ext>
                </a:extLst>
              </a:tr>
              <a:tr h="213396">
                <a:tc>
                  <a:txBody>
                    <a:bodyPr/>
                    <a:lstStyle/>
                    <a:p>
                      <a:pPr algn="ctr"/>
                      <a:r>
                        <a:rPr lang="es-MX" sz="1200">
                          <a:effectLst/>
                        </a:rPr>
                        <a:t>Peninsular</a:t>
                      </a:r>
                      <a:endParaRPr lang="es-MX" sz="1200">
                        <a:solidFill>
                          <a:srgbClr val="727272"/>
                        </a:solidFill>
                        <a:effectLst/>
                      </a:endParaRPr>
                    </a:p>
                  </a:txBody>
                  <a:tcPr marL="15270" marR="15270" marT="15262" marB="15262" anchor="ctr"/>
                </a:tc>
                <a:tc>
                  <a:txBody>
                    <a:bodyPr/>
                    <a:lstStyle/>
                    <a:p>
                      <a:pPr algn="ctr"/>
                      <a:r>
                        <a:rPr lang="es-MX" sz="1200">
                          <a:effectLst/>
                        </a:rPr>
                        <a:t>0.300</a:t>
                      </a:r>
                      <a:endParaRPr lang="es-MX" sz="1200">
                        <a:solidFill>
                          <a:srgbClr val="727272"/>
                        </a:solidFill>
                        <a:effectLst/>
                      </a:endParaRPr>
                    </a:p>
                  </a:txBody>
                  <a:tcPr marL="15270" marR="15270" marT="15262" marB="15262" anchor="ctr"/>
                </a:tc>
                <a:tc>
                  <a:txBody>
                    <a:bodyPr/>
                    <a:lstStyle/>
                    <a:p>
                      <a:pPr algn="ctr"/>
                      <a:r>
                        <a:rPr lang="es-MX" sz="1200">
                          <a:effectLst/>
                        </a:rPr>
                        <a:t>0.150</a:t>
                      </a:r>
                      <a:endParaRPr lang="es-MX" sz="1200">
                        <a:solidFill>
                          <a:srgbClr val="727272"/>
                        </a:solidFill>
                        <a:effectLst/>
                      </a:endParaRPr>
                    </a:p>
                  </a:txBody>
                  <a:tcPr marL="15270" marR="15270" marT="15262" marB="15262" anchor="ctr"/>
                </a:tc>
                <a:extLst>
                  <a:ext uri="{0D108BD9-81ED-4DB2-BD59-A6C34878D82A}">
                    <a16:rowId xmlns="" xmlns:a16="http://schemas.microsoft.com/office/drawing/2014/main" val="10016"/>
                  </a:ext>
                </a:extLst>
              </a:tr>
              <a:tr h="213396">
                <a:tc>
                  <a:txBody>
                    <a:bodyPr/>
                    <a:lstStyle/>
                    <a:p>
                      <a:pPr algn="ctr"/>
                      <a:r>
                        <a:rPr lang="es-MX" sz="1200">
                          <a:effectLst/>
                        </a:rPr>
                        <a:t>Sur</a:t>
                      </a:r>
                      <a:endParaRPr lang="es-MX" sz="1200">
                        <a:solidFill>
                          <a:srgbClr val="727272"/>
                        </a:solidFill>
                        <a:effectLst/>
                      </a:endParaRPr>
                    </a:p>
                  </a:txBody>
                  <a:tcPr marL="15270" marR="15270" marT="15262" marB="15262" anchor="ctr"/>
                </a:tc>
                <a:tc>
                  <a:txBody>
                    <a:bodyPr/>
                    <a:lstStyle/>
                    <a:p>
                      <a:pPr algn="ctr"/>
                      <a:r>
                        <a:rPr lang="es-MX" sz="1200">
                          <a:effectLst/>
                        </a:rPr>
                        <a:t>0.300</a:t>
                      </a:r>
                      <a:endParaRPr lang="es-MX" sz="1200">
                        <a:solidFill>
                          <a:srgbClr val="727272"/>
                        </a:solidFill>
                        <a:effectLst/>
                      </a:endParaRPr>
                    </a:p>
                  </a:txBody>
                  <a:tcPr marL="15270" marR="15270" marT="15262" marB="15262" anchor="ctr"/>
                </a:tc>
                <a:tc>
                  <a:txBody>
                    <a:bodyPr/>
                    <a:lstStyle/>
                    <a:p>
                      <a:pPr algn="ctr"/>
                      <a:r>
                        <a:rPr lang="es-MX" sz="1200" dirty="0">
                          <a:effectLst/>
                        </a:rPr>
                        <a:t>0.150</a:t>
                      </a:r>
                    </a:p>
                  </a:txBody>
                  <a:tcPr marL="15270" marR="15270" marT="15262" marB="15262" anchor="ctr"/>
                </a:tc>
                <a:extLst>
                  <a:ext uri="{0D108BD9-81ED-4DB2-BD59-A6C34878D82A}">
                    <a16:rowId xmlns="" xmlns:a16="http://schemas.microsoft.com/office/drawing/2014/main" val="10017"/>
                  </a:ext>
                </a:extLst>
              </a:tr>
            </a:tbl>
          </a:graphicData>
        </a:graphic>
      </p:graphicFrame>
      <p:sp>
        <p:nvSpPr>
          <p:cNvPr id="13384" name="Rectangle 7"/>
          <p:cNvSpPr>
            <a:spLocks noChangeArrowheads="1"/>
          </p:cNvSpPr>
          <p:nvPr/>
        </p:nvSpPr>
        <p:spPr bwMode="auto">
          <a:xfrm>
            <a:off x="2660650" y="1524000"/>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None/>
            </a:pPr>
            <a:endParaRPr lang="es-MX" altLang="es-MX"/>
          </a:p>
        </p:txBody>
      </p:sp>
      <p:sp>
        <p:nvSpPr>
          <p:cNvPr id="5" name="CuadroTexto 4"/>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40665515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09600" y="990600"/>
            <a:ext cx="8353425" cy="812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MX" altLang="es-MX" sz="2000"/>
              <a:t>¿Por qué cuesta la demanda?:</a:t>
            </a:r>
            <a:r>
              <a:rPr lang="es-ES" altLang="es-MX" sz="2000" u="sng"/>
              <a:t>                                      </a:t>
            </a:r>
          </a:p>
          <a:p>
            <a:pPr algn="ctr">
              <a:lnSpc>
                <a:spcPct val="93000"/>
              </a:lnSpc>
              <a:spcBef>
                <a:spcPct val="50000"/>
              </a:spcBef>
              <a:buClr>
                <a:srgbClr val="000000"/>
              </a:buClr>
              <a:buSzPct val="100000"/>
              <a:buFont typeface="Arial" panose="020B0604020202020204" pitchFamily="34" charset="0"/>
              <a:buNone/>
            </a:pPr>
            <a:endParaRPr lang="es-ES" altLang="es-MX" sz="2000" u="sng"/>
          </a:p>
        </p:txBody>
      </p:sp>
      <p:sp>
        <p:nvSpPr>
          <p:cNvPr id="15363" name="Line 3"/>
          <p:cNvSpPr>
            <a:spLocks noChangeShapeType="1"/>
          </p:cNvSpPr>
          <p:nvPr/>
        </p:nvSpPr>
        <p:spPr bwMode="auto">
          <a:xfrm>
            <a:off x="666750" y="1371600"/>
            <a:ext cx="3905250" cy="0"/>
          </a:xfrm>
          <a:prstGeom prst="line">
            <a:avLst/>
          </a:prstGeom>
          <a:noFill/>
          <a:ln w="28575">
            <a:solidFill>
              <a:srgbClr val="B00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nvGrpSpPr>
          <p:cNvPr id="15364" name="Group 7"/>
          <p:cNvGrpSpPr>
            <a:grpSpLocks/>
          </p:cNvGrpSpPr>
          <p:nvPr/>
        </p:nvGrpSpPr>
        <p:grpSpPr bwMode="auto">
          <a:xfrm>
            <a:off x="7148513" y="2201863"/>
            <a:ext cx="1538287" cy="1320800"/>
            <a:chOff x="-58" y="0"/>
            <a:chExt cx="969" cy="832"/>
          </a:xfrm>
        </p:grpSpPr>
        <p:sp>
          <p:nvSpPr>
            <p:cNvPr id="15385" name="Rectangle 4"/>
            <p:cNvSpPr>
              <a:spLocks noChangeArrowheads="1"/>
            </p:cNvSpPr>
            <p:nvPr/>
          </p:nvSpPr>
          <p:spPr bwMode="auto">
            <a:xfrm>
              <a:off x="0" y="0"/>
              <a:ext cx="911" cy="8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85698">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None/>
              </a:pPr>
              <a:r>
                <a:rPr lang="en-GB" altLang="es-MX" sz="2400" b="0">
                  <a:solidFill>
                    <a:srgbClr val="008000"/>
                  </a:solidFill>
                  <a:hlinkClick r:id="rId3"/>
                </a:rPr>
                <a:t>  </a:t>
              </a:r>
              <a:r>
                <a:rPr lang="en-GB" altLang="es-MX" sz="7200" b="0">
                  <a:solidFill>
                    <a:srgbClr val="008000"/>
                  </a:solidFill>
                </a:rPr>
                <a:t> </a:t>
              </a:r>
              <a:r>
                <a:rPr lang="en-GB" altLang="es-MX" sz="2400" b="0">
                  <a:solidFill>
                    <a:srgbClr val="008000"/>
                  </a:solidFill>
                </a:rPr>
                <a:t>            </a:t>
              </a:r>
            </a:p>
          </p:txBody>
        </p:sp>
        <p:sp>
          <p:nvSpPr>
            <p:cNvPr id="15386" name="Rectangle 6"/>
            <p:cNvSpPr>
              <a:spLocks noChangeArrowheads="1"/>
            </p:cNvSpPr>
            <p:nvPr/>
          </p:nvSpPr>
          <p:spPr bwMode="auto">
            <a:xfrm>
              <a:off x="-58" y="53"/>
              <a:ext cx="116" cy="27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None/>
              </a:pPr>
              <a:r>
                <a:rPr lang="en-GB" altLang="es-MX" sz="2400" b="0"/>
                <a:t> </a:t>
              </a:r>
              <a:endParaRPr lang="en-GB" altLang="es-MX" sz="2400" b="0">
                <a:solidFill>
                  <a:srgbClr val="000000"/>
                </a:solidFill>
              </a:endParaRPr>
            </a:p>
          </p:txBody>
        </p:sp>
      </p:grpSp>
      <p:grpSp>
        <p:nvGrpSpPr>
          <p:cNvPr id="176163" name="Group 35"/>
          <p:cNvGrpSpPr>
            <a:grpSpLocks/>
          </p:cNvGrpSpPr>
          <p:nvPr/>
        </p:nvGrpSpPr>
        <p:grpSpPr bwMode="auto">
          <a:xfrm>
            <a:off x="5402263" y="2514600"/>
            <a:ext cx="2308225" cy="1638300"/>
            <a:chOff x="3403" y="1584"/>
            <a:chExt cx="1454" cy="1032"/>
          </a:xfrm>
        </p:grpSpPr>
        <p:pic>
          <p:nvPicPr>
            <p:cNvPr id="15375" name="Picture 13"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 y="1584"/>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14"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1" y="1584"/>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15"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9" y="1584"/>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6"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 y="1584"/>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17"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 y="1584"/>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18"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 y="2112"/>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19"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1" y="2112"/>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20"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9" y="2112"/>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21"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 y="2112"/>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22"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 y="2112"/>
              <a:ext cx="30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6151" name="Text Box 23"/>
          <p:cNvSpPr txBox="1">
            <a:spLocks noChangeArrowheads="1"/>
          </p:cNvSpPr>
          <p:nvPr/>
        </p:nvSpPr>
        <p:spPr bwMode="auto">
          <a:xfrm>
            <a:off x="5402263" y="1676400"/>
            <a:ext cx="2286000" cy="7731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spcBef>
                <a:spcPct val="50000"/>
              </a:spcBef>
              <a:buClr>
                <a:srgbClr val="000000"/>
              </a:buClr>
              <a:buSzPct val="100000"/>
              <a:buFont typeface="Arial" panose="020B0604020202020204" pitchFamily="34" charset="0"/>
              <a:buNone/>
            </a:pPr>
            <a:r>
              <a:rPr lang="es-MX" altLang="es-MX" sz="1600" b="0">
                <a:solidFill>
                  <a:schemeClr val="tx1"/>
                </a:solidFill>
              </a:rPr>
              <a:t>10 lámparas de 100 W encendidas durante 1 hora</a:t>
            </a:r>
            <a:endParaRPr lang="es-ES" altLang="es-MX" sz="1600" b="0">
              <a:solidFill>
                <a:schemeClr val="tx1"/>
              </a:solidFill>
            </a:endParaRPr>
          </a:p>
        </p:txBody>
      </p:sp>
      <p:sp>
        <p:nvSpPr>
          <p:cNvPr id="15367" name="Line 24"/>
          <p:cNvSpPr>
            <a:spLocks noChangeShapeType="1"/>
          </p:cNvSpPr>
          <p:nvPr/>
        </p:nvSpPr>
        <p:spPr bwMode="auto">
          <a:xfrm flipV="1">
            <a:off x="5554663" y="4343400"/>
            <a:ext cx="2209800" cy="0"/>
          </a:xfrm>
          <a:prstGeom prst="line">
            <a:avLst/>
          </a:prstGeom>
          <a:noFill/>
          <a:ln w="28575">
            <a:solidFill>
              <a:srgbClr val="B00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76153" name="Text Box 25"/>
          <p:cNvSpPr txBox="1">
            <a:spLocks noChangeArrowheads="1"/>
          </p:cNvSpPr>
          <p:nvPr/>
        </p:nvSpPr>
        <p:spPr bwMode="auto">
          <a:xfrm>
            <a:off x="5478463" y="4495800"/>
            <a:ext cx="2286000" cy="7127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spcBef>
                <a:spcPct val="50000"/>
              </a:spcBef>
              <a:buClr>
                <a:srgbClr val="000000"/>
              </a:buClr>
              <a:buSzPct val="100000"/>
              <a:buFont typeface="Arial" panose="020B0604020202020204" pitchFamily="34" charset="0"/>
              <a:buNone/>
            </a:pPr>
            <a:r>
              <a:rPr lang="es-MX" altLang="es-MX" sz="1600" b="0">
                <a:solidFill>
                  <a:schemeClr val="tx1"/>
                </a:solidFill>
              </a:rPr>
              <a:t>Energía: 1000 Wh</a:t>
            </a:r>
          </a:p>
          <a:p>
            <a:pPr algn="ctr">
              <a:lnSpc>
                <a:spcPct val="93000"/>
              </a:lnSpc>
              <a:spcBef>
                <a:spcPct val="50000"/>
              </a:spcBef>
              <a:buClr>
                <a:srgbClr val="000000"/>
              </a:buClr>
              <a:buSzPct val="100000"/>
              <a:buFont typeface="Arial" panose="020B0604020202020204" pitchFamily="34" charset="0"/>
              <a:buNone/>
            </a:pPr>
            <a:r>
              <a:rPr lang="es-MX" altLang="es-MX" sz="1600" b="0">
                <a:solidFill>
                  <a:schemeClr val="tx1"/>
                </a:solidFill>
              </a:rPr>
              <a:t>Demanda: </a:t>
            </a:r>
            <a:r>
              <a:rPr lang="es-MX" altLang="es-MX" sz="1800" u="sng">
                <a:solidFill>
                  <a:schemeClr val="tx1"/>
                </a:solidFill>
              </a:rPr>
              <a:t>1000 W</a:t>
            </a:r>
            <a:endParaRPr lang="es-ES" altLang="es-MX" sz="1800" u="sng">
              <a:solidFill>
                <a:schemeClr val="tx1"/>
              </a:solidFill>
            </a:endParaRPr>
          </a:p>
        </p:txBody>
      </p:sp>
      <p:pic>
        <p:nvPicPr>
          <p:cNvPr id="176154" name="Picture 26"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830513"/>
            <a:ext cx="7524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Line 27"/>
          <p:cNvSpPr>
            <a:spLocks noChangeShapeType="1"/>
          </p:cNvSpPr>
          <p:nvPr/>
        </p:nvSpPr>
        <p:spPr bwMode="auto">
          <a:xfrm>
            <a:off x="2133600" y="4343400"/>
            <a:ext cx="1981200" cy="11113"/>
          </a:xfrm>
          <a:prstGeom prst="line">
            <a:avLst/>
          </a:prstGeom>
          <a:noFill/>
          <a:ln w="28575">
            <a:solidFill>
              <a:srgbClr val="B00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76156" name="Text Box 28"/>
          <p:cNvSpPr txBox="1">
            <a:spLocks noChangeArrowheads="1"/>
          </p:cNvSpPr>
          <p:nvPr/>
        </p:nvSpPr>
        <p:spPr bwMode="auto">
          <a:xfrm>
            <a:off x="1905000" y="1676400"/>
            <a:ext cx="2286000" cy="7731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spcBef>
                <a:spcPct val="50000"/>
              </a:spcBef>
              <a:buClr>
                <a:srgbClr val="000000"/>
              </a:buClr>
              <a:buSzPct val="100000"/>
              <a:buFont typeface="Arial" panose="020B0604020202020204" pitchFamily="34" charset="0"/>
              <a:buNone/>
            </a:pPr>
            <a:r>
              <a:rPr lang="es-MX" altLang="es-MX" sz="1600" b="0">
                <a:solidFill>
                  <a:schemeClr val="tx1"/>
                </a:solidFill>
              </a:rPr>
              <a:t>1 lámpara de 100 W encendida durante 10 horas</a:t>
            </a:r>
            <a:endParaRPr lang="es-ES" altLang="es-MX" sz="1600" b="0">
              <a:solidFill>
                <a:schemeClr val="tx1"/>
              </a:solidFill>
            </a:endParaRPr>
          </a:p>
        </p:txBody>
      </p:sp>
      <p:sp>
        <p:nvSpPr>
          <p:cNvPr id="176157" name="Text Box 29"/>
          <p:cNvSpPr txBox="1">
            <a:spLocks noChangeArrowheads="1"/>
          </p:cNvSpPr>
          <p:nvPr/>
        </p:nvSpPr>
        <p:spPr bwMode="auto">
          <a:xfrm>
            <a:off x="1828800" y="4524375"/>
            <a:ext cx="2286000" cy="6683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spcBef>
                <a:spcPct val="50000"/>
              </a:spcBef>
              <a:buClr>
                <a:srgbClr val="000000"/>
              </a:buClr>
              <a:buSzPct val="100000"/>
              <a:buFont typeface="Arial" panose="020B0604020202020204" pitchFamily="34" charset="0"/>
              <a:buNone/>
            </a:pPr>
            <a:r>
              <a:rPr lang="es-MX" altLang="es-MX" sz="1600" b="0">
                <a:solidFill>
                  <a:schemeClr val="tx1"/>
                </a:solidFill>
              </a:rPr>
              <a:t>Energía: 1000 Wh</a:t>
            </a:r>
          </a:p>
          <a:p>
            <a:pPr algn="ctr">
              <a:lnSpc>
                <a:spcPct val="93000"/>
              </a:lnSpc>
              <a:spcBef>
                <a:spcPct val="50000"/>
              </a:spcBef>
              <a:buClr>
                <a:srgbClr val="000000"/>
              </a:buClr>
              <a:buSzPct val="100000"/>
              <a:buFont typeface="Arial" panose="020B0604020202020204" pitchFamily="34" charset="0"/>
              <a:buNone/>
            </a:pPr>
            <a:r>
              <a:rPr lang="es-MX" altLang="es-MX" sz="1600" b="0">
                <a:solidFill>
                  <a:schemeClr val="tx1"/>
                </a:solidFill>
              </a:rPr>
              <a:t>Demanda: 100 W</a:t>
            </a:r>
            <a:endParaRPr lang="es-ES" altLang="es-MX" sz="1600" b="0">
              <a:solidFill>
                <a:schemeClr val="tx1"/>
              </a:solidFill>
            </a:endParaRPr>
          </a:p>
        </p:txBody>
      </p:sp>
      <p:sp>
        <p:nvSpPr>
          <p:cNvPr id="176161" name="AutoShape 33"/>
          <p:cNvSpPr>
            <a:spLocks noChangeArrowheads="1"/>
          </p:cNvSpPr>
          <p:nvPr/>
        </p:nvSpPr>
        <p:spPr bwMode="auto">
          <a:xfrm rot="5400000">
            <a:off x="4267200" y="4648200"/>
            <a:ext cx="1371600" cy="609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76162" name="Text Box 34"/>
          <p:cNvSpPr txBox="1">
            <a:spLocks noChangeArrowheads="1"/>
          </p:cNvSpPr>
          <p:nvPr/>
        </p:nvSpPr>
        <p:spPr bwMode="auto">
          <a:xfrm>
            <a:off x="1447800" y="5781675"/>
            <a:ext cx="6858000" cy="7715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spcBef>
                <a:spcPct val="50000"/>
              </a:spcBef>
              <a:buClr>
                <a:srgbClr val="000000"/>
              </a:buClr>
              <a:buSzPct val="100000"/>
              <a:buFont typeface="Arial" panose="020B0604020202020204" pitchFamily="34" charset="0"/>
              <a:buNone/>
            </a:pPr>
            <a:r>
              <a:rPr lang="es-MX" altLang="es-MX" sz="2400"/>
              <a:t>INFRAESTRUCTURA: GENERACIÓN, TRANSMISION, DISTRIBUCION</a:t>
            </a:r>
            <a:endParaRPr lang="es-ES" altLang="es-MX" sz="2400"/>
          </a:p>
        </p:txBody>
      </p:sp>
      <p:sp>
        <p:nvSpPr>
          <p:cNvPr id="27" name="CuadroTexto 26"/>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3418141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76156"/>
                                        </p:tgtEl>
                                        <p:attrNameLst>
                                          <p:attrName>style.visibility</p:attrName>
                                        </p:attrNameLst>
                                      </p:cBhvr>
                                      <p:to>
                                        <p:strVal val="visible"/>
                                      </p:to>
                                    </p:set>
                                    <p:anim calcmode="lin" valueType="num">
                                      <p:cBhvr>
                                        <p:cTn id="7" dur="1000" fill="hold"/>
                                        <p:tgtEl>
                                          <p:spTgt spid="176156"/>
                                        </p:tgtEl>
                                        <p:attrNameLst>
                                          <p:attrName>ppt_w</p:attrName>
                                        </p:attrNameLst>
                                      </p:cBhvr>
                                      <p:tavLst>
                                        <p:tav tm="0">
                                          <p:val>
                                            <p:fltVal val="0"/>
                                          </p:val>
                                        </p:tav>
                                        <p:tav tm="100000">
                                          <p:val>
                                            <p:strVal val="#ppt_w"/>
                                          </p:val>
                                        </p:tav>
                                      </p:tavLst>
                                    </p:anim>
                                    <p:anim calcmode="lin" valueType="num">
                                      <p:cBhvr>
                                        <p:cTn id="8" dur="1000" fill="hold"/>
                                        <p:tgtEl>
                                          <p:spTgt spid="176156"/>
                                        </p:tgtEl>
                                        <p:attrNameLst>
                                          <p:attrName>ppt_h</p:attrName>
                                        </p:attrNameLst>
                                      </p:cBhvr>
                                      <p:tavLst>
                                        <p:tav tm="0">
                                          <p:val>
                                            <p:fltVal val="0"/>
                                          </p:val>
                                        </p:tav>
                                        <p:tav tm="100000">
                                          <p:val>
                                            <p:strVal val="#ppt_h"/>
                                          </p:val>
                                        </p:tav>
                                      </p:tavLst>
                                    </p:anim>
                                    <p:anim calcmode="lin" valueType="num">
                                      <p:cBhvr>
                                        <p:cTn id="9" dur="1000" fill="hold"/>
                                        <p:tgtEl>
                                          <p:spTgt spid="1761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615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499"/>
                                          </p:stCondLst>
                                        </p:cTn>
                                        <p:tgtEl>
                                          <p:spTgt spid="176154"/>
                                        </p:tgtEl>
                                        <p:attrNameLst>
                                          <p:attrName>style.visibility</p:attrName>
                                        </p:attrNameLst>
                                      </p:cBhvr>
                                      <p:to>
                                        <p:strVal val="visible"/>
                                      </p:to>
                                    </p:set>
                                  </p:childTnLst>
                                </p:cTn>
                              </p:par>
                            </p:childTnLst>
                          </p:cTn>
                        </p:par>
                        <p:par>
                          <p:cTn id="14" fill="hold" nodeType="afterGroup">
                            <p:stCondLst>
                              <p:cond delay="1500"/>
                            </p:stCondLst>
                            <p:childTnLst>
                              <p:par>
                                <p:cTn id="15" presetID="2" presetClass="entr" presetSubtype="8" fill="hold" grpId="0" nodeType="afterEffect">
                                  <p:stCondLst>
                                    <p:cond delay="7000"/>
                                  </p:stCondLst>
                                  <p:iterate type="lt">
                                    <p:tmPct val="100000"/>
                                  </p:iterate>
                                  <p:childTnLst>
                                    <p:set>
                                      <p:cBhvr>
                                        <p:cTn id="16" dur="1" fill="hold">
                                          <p:stCondLst>
                                            <p:cond delay="0"/>
                                          </p:stCondLst>
                                        </p:cTn>
                                        <p:tgtEl>
                                          <p:spTgt spid="176157"/>
                                        </p:tgtEl>
                                        <p:attrNameLst>
                                          <p:attrName>style.visibility</p:attrName>
                                        </p:attrNameLst>
                                      </p:cBhvr>
                                      <p:to>
                                        <p:strVal val="visible"/>
                                      </p:to>
                                    </p:set>
                                    <p:anim calcmode="lin" valueType="num">
                                      <p:cBhvr additive="base">
                                        <p:cTn id="17" dur="75" fill="hold"/>
                                        <p:tgtEl>
                                          <p:spTgt spid="176157"/>
                                        </p:tgtEl>
                                        <p:attrNameLst>
                                          <p:attrName>ppt_x</p:attrName>
                                        </p:attrNameLst>
                                      </p:cBhvr>
                                      <p:tavLst>
                                        <p:tav tm="0">
                                          <p:val>
                                            <p:strVal val="0-#ppt_w/2"/>
                                          </p:val>
                                        </p:tav>
                                        <p:tav tm="100000">
                                          <p:val>
                                            <p:strVal val="#ppt_x"/>
                                          </p:val>
                                        </p:tav>
                                      </p:tavLst>
                                    </p:anim>
                                    <p:anim calcmode="lin" valueType="num">
                                      <p:cBhvr additive="base">
                                        <p:cTn id="18" dur="75" fill="hold"/>
                                        <p:tgtEl>
                                          <p:spTgt spid="17615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176151"/>
                                        </p:tgtEl>
                                        <p:attrNameLst>
                                          <p:attrName>style.visibility</p:attrName>
                                        </p:attrNameLst>
                                      </p:cBhvr>
                                      <p:to>
                                        <p:strVal val="visible"/>
                                      </p:to>
                                    </p:set>
                                    <p:anim calcmode="lin" valueType="num">
                                      <p:cBhvr additive="base">
                                        <p:cTn id="23" dur="5000" fill="hold"/>
                                        <p:tgtEl>
                                          <p:spTgt spid="176151"/>
                                        </p:tgtEl>
                                        <p:attrNameLst>
                                          <p:attrName>ppt_x</p:attrName>
                                        </p:attrNameLst>
                                      </p:cBhvr>
                                      <p:tavLst>
                                        <p:tav tm="0">
                                          <p:val>
                                            <p:strVal val="#ppt_x"/>
                                          </p:val>
                                        </p:tav>
                                        <p:tav tm="100000">
                                          <p:val>
                                            <p:strVal val="#ppt_x"/>
                                          </p:val>
                                        </p:tav>
                                      </p:tavLst>
                                    </p:anim>
                                    <p:anim calcmode="lin" valueType="num">
                                      <p:cBhvr additive="base">
                                        <p:cTn id="24" dur="5000" fill="hold"/>
                                        <p:tgtEl>
                                          <p:spTgt spid="176151"/>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0"/>
                            </p:stCondLst>
                            <p:childTnLst>
                              <p:par>
                                <p:cTn id="26" presetID="2" presetClass="entr" presetSubtype="2" fill="hold" nodeType="afterEffect">
                                  <p:stCondLst>
                                    <p:cond delay="1000"/>
                                  </p:stCondLst>
                                  <p:childTnLst>
                                    <p:set>
                                      <p:cBhvr>
                                        <p:cTn id="27" dur="1" fill="hold">
                                          <p:stCondLst>
                                            <p:cond delay="0"/>
                                          </p:stCondLst>
                                        </p:cTn>
                                        <p:tgtEl>
                                          <p:spTgt spid="176163"/>
                                        </p:tgtEl>
                                        <p:attrNameLst>
                                          <p:attrName>style.visibility</p:attrName>
                                        </p:attrNameLst>
                                      </p:cBhvr>
                                      <p:to>
                                        <p:strVal val="visible"/>
                                      </p:to>
                                    </p:set>
                                    <p:anim calcmode="lin" valueType="num">
                                      <p:cBhvr additive="base">
                                        <p:cTn id="28" dur="500" fill="hold"/>
                                        <p:tgtEl>
                                          <p:spTgt spid="176163"/>
                                        </p:tgtEl>
                                        <p:attrNameLst>
                                          <p:attrName>ppt_x</p:attrName>
                                        </p:attrNameLst>
                                      </p:cBhvr>
                                      <p:tavLst>
                                        <p:tav tm="0">
                                          <p:val>
                                            <p:strVal val="1+#ppt_w/2"/>
                                          </p:val>
                                        </p:tav>
                                        <p:tav tm="100000">
                                          <p:val>
                                            <p:strVal val="#ppt_x"/>
                                          </p:val>
                                        </p:tav>
                                      </p:tavLst>
                                    </p:anim>
                                    <p:anim calcmode="lin" valueType="num">
                                      <p:cBhvr additive="base">
                                        <p:cTn id="29" dur="500" fill="hold"/>
                                        <p:tgtEl>
                                          <p:spTgt spid="176163"/>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6500"/>
                            </p:stCondLst>
                            <p:childTnLst>
                              <p:par>
                                <p:cTn id="31" presetID="2" presetClass="entr" presetSubtype="8" fill="hold" grpId="0" nodeType="afterEffect">
                                  <p:stCondLst>
                                    <p:cond delay="10000"/>
                                  </p:stCondLst>
                                  <p:childTnLst>
                                    <p:set>
                                      <p:cBhvr>
                                        <p:cTn id="32" dur="1" fill="hold">
                                          <p:stCondLst>
                                            <p:cond delay="0"/>
                                          </p:stCondLst>
                                        </p:cTn>
                                        <p:tgtEl>
                                          <p:spTgt spid="176153"/>
                                        </p:tgtEl>
                                        <p:attrNameLst>
                                          <p:attrName>style.visibility</p:attrName>
                                        </p:attrNameLst>
                                      </p:cBhvr>
                                      <p:to>
                                        <p:strVal val="visible"/>
                                      </p:to>
                                    </p:set>
                                    <p:anim calcmode="lin" valueType="num">
                                      <p:cBhvr additive="base">
                                        <p:cTn id="33" dur="500" fill="hold"/>
                                        <p:tgtEl>
                                          <p:spTgt spid="176153"/>
                                        </p:tgtEl>
                                        <p:attrNameLst>
                                          <p:attrName>ppt_x</p:attrName>
                                        </p:attrNameLst>
                                      </p:cBhvr>
                                      <p:tavLst>
                                        <p:tav tm="0">
                                          <p:val>
                                            <p:strVal val="0-#ppt_w/2"/>
                                          </p:val>
                                        </p:tav>
                                        <p:tav tm="100000">
                                          <p:val>
                                            <p:strVal val="#ppt_x"/>
                                          </p:val>
                                        </p:tav>
                                      </p:tavLst>
                                    </p:anim>
                                    <p:anim calcmode="lin" valueType="num">
                                      <p:cBhvr additive="base">
                                        <p:cTn id="34" dur="500" fill="hold"/>
                                        <p:tgtEl>
                                          <p:spTgt spid="176153"/>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176161"/>
                                        </p:tgtEl>
                                        <p:attrNameLst>
                                          <p:attrName>style.visibility</p:attrName>
                                        </p:attrNameLst>
                                      </p:cBhvr>
                                      <p:to>
                                        <p:strVal val="visible"/>
                                      </p:to>
                                    </p:set>
                                    <p:anim calcmode="lin" valueType="num">
                                      <p:cBhvr additive="base">
                                        <p:cTn id="39" dur="500" fill="hold"/>
                                        <p:tgtEl>
                                          <p:spTgt spid="176161"/>
                                        </p:tgtEl>
                                        <p:attrNameLst>
                                          <p:attrName>ppt_x</p:attrName>
                                        </p:attrNameLst>
                                      </p:cBhvr>
                                      <p:tavLst>
                                        <p:tav tm="0">
                                          <p:val>
                                            <p:strVal val="0-#ppt_w/2"/>
                                          </p:val>
                                        </p:tav>
                                        <p:tav tm="100000">
                                          <p:val>
                                            <p:strVal val="#ppt_x"/>
                                          </p:val>
                                        </p:tav>
                                      </p:tavLst>
                                    </p:anim>
                                    <p:anim calcmode="lin" valueType="num">
                                      <p:cBhvr additive="base">
                                        <p:cTn id="40" dur="500" fill="hold"/>
                                        <p:tgtEl>
                                          <p:spTgt spid="176161"/>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 presetClass="entr" presetSubtype="8" fill="hold" grpId="0" nodeType="afterEffect">
                                  <p:stCondLst>
                                    <p:cond delay="2000"/>
                                  </p:stCondLst>
                                  <p:childTnLst>
                                    <p:set>
                                      <p:cBhvr>
                                        <p:cTn id="43" dur="1" fill="hold">
                                          <p:stCondLst>
                                            <p:cond delay="0"/>
                                          </p:stCondLst>
                                        </p:cTn>
                                        <p:tgtEl>
                                          <p:spTgt spid="176162"/>
                                        </p:tgtEl>
                                        <p:attrNameLst>
                                          <p:attrName>style.visibility</p:attrName>
                                        </p:attrNameLst>
                                      </p:cBhvr>
                                      <p:to>
                                        <p:strVal val="visible"/>
                                      </p:to>
                                    </p:set>
                                    <p:anim calcmode="lin" valueType="num">
                                      <p:cBhvr additive="base">
                                        <p:cTn id="44" dur="500" fill="hold"/>
                                        <p:tgtEl>
                                          <p:spTgt spid="176162"/>
                                        </p:tgtEl>
                                        <p:attrNameLst>
                                          <p:attrName>ppt_x</p:attrName>
                                        </p:attrNameLst>
                                      </p:cBhvr>
                                      <p:tavLst>
                                        <p:tav tm="0">
                                          <p:val>
                                            <p:strVal val="0-#ppt_w/2"/>
                                          </p:val>
                                        </p:tav>
                                        <p:tav tm="100000">
                                          <p:val>
                                            <p:strVal val="#ppt_x"/>
                                          </p:val>
                                        </p:tav>
                                      </p:tavLst>
                                    </p:anim>
                                    <p:anim calcmode="lin" valueType="num">
                                      <p:cBhvr additive="base">
                                        <p:cTn id="45" dur="500" fill="hold"/>
                                        <p:tgtEl>
                                          <p:spTgt spid="1761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51" grpId="0" autoUpdateAnimBg="0"/>
      <p:bldP spid="176153" grpId="0" autoUpdateAnimBg="0"/>
      <p:bldP spid="176156" grpId="0" autoUpdateAnimBg="0"/>
      <p:bldP spid="176157" grpId="0" autoUpdateAnimBg="0"/>
      <p:bldP spid="176162"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2216150" y="914400"/>
          <a:ext cx="5022850" cy="5562600"/>
        </p:xfrm>
        <a:graphic>
          <a:graphicData uri="http://schemas.openxmlformats.org/presentationml/2006/ole">
            <mc:AlternateContent xmlns:mc="http://schemas.openxmlformats.org/markup-compatibility/2006">
              <mc:Choice xmlns:v="urn:schemas-microsoft-com:vml" Requires="v">
                <p:oleObj spid="_x0000_s2058" name="Hoja de cálculo" r:id="rId5" imgW="3600000" imgH="3987000" progId="Excel.Sheet.8">
                  <p:embed/>
                </p:oleObj>
              </mc:Choice>
              <mc:Fallback>
                <p:oleObj name="Hoja de cálculo" r:id="rId5" imgW="3600000" imgH="3987000" progId="Excel.Sheet.8">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6150" y="914400"/>
                        <a:ext cx="5022850" cy="5562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Text Box 3"/>
          <p:cNvSpPr txBox="1">
            <a:spLocks noChangeArrowheads="1"/>
          </p:cNvSpPr>
          <p:nvPr/>
        </p:nvSpPr>
        <p:spPr bwMode="auto">
          <a:xfrm>
            <a:off x="145773" y="2115655"/>
            <a:ext cx="251791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r>
              <a:rPr lang="es-ES" altLang="es-MX" sz="2800" dirty="0"/>
              <a:t>VENTANA DESLIZANTE</a:t>
            </a:r>
          </a:p>
        </p:txBody>
      </p:sp>
      <p:sp>
        <p:nvSpPr>
          <p:cNvPr id="4" name="CuadroTexto 3"/>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30625422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468313" y="1773238"/>
            <a:ext cx="8280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0975" indent="-180975">
              <a:defRPr sz="2400">
                <a:solidFill>
                  <a:srgbClr val="000000"/>
                </a:solidFill>
                <a:latin typeface="Arial" charset="0"/>
                <a:ea typeface="Arial Unicode MS" pitchFamily="34" charset="-128"/>
                <a:cs typeface="Arial Unicode MS" pitchFamily="34" charset="-128"/>
              </a:defRPr>
            </a:lvl1pPr>
            <a:lvl2pPr>
              <a:defRPr sz="2400">
                <a:solidFill>
                  <a:srgbClr val="000000"/>
                </a:solidFill>
                <a:latin typeface="Arial" charset="0"/>
                <a:ea typeface="Arial Unicode MS" pitchFamily="34" charset="-128"/>
                <a:cs typeface="Arial Unicode MS" pitchFamily="34" charset="-128"/>
              </a:defRPr>
            </a:lvl2pPr>
            <a:lvl3pPr>
              <a:defRPr sz="2400">
                <a:solidFill>
                  <a:srgbClr val="000000"/>
                </a:solidFill>
                <a:latin typeface="Arial" charset="0"/>
                <a:ea typeface="Arial Unicode MS" pitchFamily="34" charset="-128"/>
                <a:cs typeface="Arial Unicode MS" pitchFamily="34" charset="-128"/>
              </a:defRPr>
            </a:lvl3pPr>
            <a:lvl4pPr>
              <a:defRPr sz="2400">
                <a:solidFill>
                  <a:srgbClr val="000000"/>
                </a:solidFill>
                <a:latin typeface="Arial" charset="0"/>
                <a:ea typeface="Arial Unicode MS" pitchFamily="34" charset="-128"/>
                <a:cs typeface="Arial Unicode MS" pitchFamily="34" charset="-128"/>
              </a:defRPr>
            </a:lvl4pPr>
            <a:lvl5pPr>
              <a:defRPr sz="2400">
                <a:solidFill>
                  <a:srgbClr val="000000"/>
                </a:solidFill>
                <a:latin typeface="Arial" charset="0"/>
                <a:ea typeface="Arial Unicode MS" pitchFamily="34" charset="-128"/>
                <a:cs typeface="Arial Unicode MS" pitchFamily="34" charset="-128"/>
              </a:defRPr>
            </a:lvl5pPr>
            <a:lvl6pPr eaLnBrk="0" fontAlgn="base" hangingPunct="0">
              <a:lnSpc>
                <a:spcPct val="93000"/>
              </a:lnSpc>
              <a:spcBef>
                <a:spcPct val="0"/>
              </a:spcBef>
              <a:spcAft>
                <a:spcPct val="0"/>
              </a:spcAft>
              <a:buClr>
                <a:srgbClr val="000000"/>
              </a:buClr>
              <a:buSzPct val="100000"/>
              <a:buFont typeface="Arial" charset="0"/>
              <a:defRPr sz="2400">
                <a:solidFill>
                  <a:srgbClr val="000000"/>
                </a:solidFill>
                <a:latin typeface="Arial" charset="0"/>
                <a:ea typeface="Arial Unicode MS" pitchFamily="34" charset="-128"/>
                <a:cs typeface="Arial Unicode MS" pitchFamily="34" charset="-128"/>
              </a:defRPr>
            </a:lvl6pPr>
            <a:lvl7pPr eaLnBrk="0" fontAlgn="base" hangingPunct="0">
              <a:lnSpc>
                <a:spcPct val="93000"/>
              </a:lnSpc>
              <a:spcBef>
                <a:spcPct val="0"/>
              </a:spcBef>
              <a:spcAft>
                <a:spcPct val="0"/>
              </a:spcAft>
              <a:buClr>
                <a:srgbClr val="000000"/>
              </a:buClr>
              <a:buSzPct val="100000"/>
              <a:buFont typeface="Arial" charset="0"/>
              <a:defRPr sz="2400">
                <a:solidFill>
                  <a:srgbClr val="000000"/>
                </a:solidFill>
                <a:latin typeface="Arial" charset="0"/>
                <a:ea typeface="Arial Unicode MS" pitchFamily="34" charset="-128"/>
                <a:cs typeface="Arial Unicode MS" pitchFamily="34" charset="-128"/>
              </a:defRPr>
            </a:lvl7pPr>
            <a:lvl8pPr eaLnBrk="0" fontAlgn="base" hangingPunct="0">
              <a:lnSpc>
                <a:spcPct val="93000"/>
              </a:lnSpc>
              <a:spcBef>
                <a:spcPct val="0"/>
              </a:spcBef>
              <a:spcAft>
                <a:spcPct val="0"/>
              </a:spcAft>
              <a:buClr>
                <a:srgbClr val="000000"/>
              </a:buClr>
              <a:buSzPct val="100000"/>
              <a:buFont typeface="Arial" charset="0"/>
              <a:defRPr sz="2400">
                <a:solidFill>
                  <a:srgbClr val="000000"/>
                </a:solidFill>
                <a:latin typeface="Arial" charset="0"/>
                <a:ea typeface="Arial Unicode MS" pitchFamily="34" charset="-128"/>
                <a:cs typeface="Arial Unicode MS" pitchFamily="34" charset="-128"/>
              </a:defRPr>
            </a:lvl8pPr>
            <a:lvl9pPr eaLnBrk="0" fontAlgn="base" hangingPunct="0">
              <a:lnSpc>
                <a:spcPct val="93000"/>
              </a:lnSpc>
              <a:spcBef>
                <a:spcPct val="0"/>
              </a:spcBef>
              <a:spcAft>
                <a:spcPct val="0"/>
              </a:spcAft>
              <a:buClr>
                <a:srgbClr val="000000"/>
              </a:buClr>
              <a:buSzPct val="100000"/>
              <a:buFont typeface="Arial" charset="0"/>
              <a:defRPr sz="2400">
                <a:solidFill>
                  <a:srgbClr val="000000"/>
                </a:solidFill>
                <a:latin typeface="Arial" charset="0"/>
                <a:ea typeface="Arial Unicode MS" pitchFamily="34" charset="-128"/>
                <a:cs typeface="Arial Unicode MS" pitchFamily="34" charset="-128"/>
              </a:defRPr>
            </a:lvl9pPr>
          </a:lstStyle>
          <a:p>
            <a:pPr algn="just" defTabSz="914400">
              <a:buFontTx/>
              <a:buChar char="•"/>
              <a:defRPr/>
            </a:pPr>
            <a:r>
              <a:rPr lang="es-MX" sz="2200" b="0" dirty="0">
                <a:solidFill>
                  <a:schemeClr val="tx1"/>
                </a:solidFill>
              </a:rPr>
              <a:t>LA DEMANDA, PRINCIPALMENTE LA DE HORARIO PUNTA, TIENE UNA REPERCUSIÓN DIRECTA SOBRE LA FACTURA DE ENERGÍA ELECTRICA. </a:t>
            </a:r>
          </a:p>
          <a:p>
            <a:pPr marL="0" indent="0" algn="just" defTabSz="914400">
              <a:buFont typeface="Arial" charset="0"/>
              <a:buNone/>
              <a:defRPr/>
            </a:pPr>
            <a:endParaRPr lang="es-MX" sz="2200" b="0" dirty="0">
              <a:solidFill>
                <a:schemeClr val="tx1"/>
              </a:solidFill>
            </a:endParaRPr>
          </a:p>
          <a:p>
            <a:pPr algn="just" defTabSz="914400">
              <a:buFontTx/>
              <a:buChar char="•"/>
              <a:defRPr/>
            </a:pPr>
            <a:r>
              <a:rPr lang="es-MX" sz="2200" b="0" dirty="0">
                <a:solidFill>
                  <a:schemeClr val="tx1"/>
                </a:solidFill>
              </a:rPr>
              <a:t>LOGRANDO DISMINUIR LA DEMANDA EN DICHO HORARIO (4 HORAS EN INVIERNO Y 2 HORAS EN VERANO) SE LOGRA ABATIR CONSIDERABLEMENTE EL CARGO POR DEMANDA FATURABLE)</a:t>
            </a:r>
            <a:endParaRPr lang="es-ES" sz="2200" b="0" dirty="0">
              <a:solidFill>
                <a:schemeClr val="tx1"/>
              </a:solidFill>
            </a:endParaRPr>
          </a:p>
          <a:p>
            <a:pPr algn="just" defTabSz="914400">
              <a:buFontTx/>
              <a:buChar char="•"/>
              <a:defRPr/>
            </a:pPr>
            <a:endParaRPr lang="es-ES" sz="2200" b="0" dirty="0">
              <a:solidFill>
                <a:schemeClr val="tx1"/>
              </a:solidFill>
            </a:endParaRPr>
          </a:p>
          <a:p>
            <a:pPr marL="0" indent="0" algn="just" defTabSz="914400">
              <a:buFont typeface="Arial" charset="0"/>
              <a:buNone/>
              <a:defRPr/>
            </a:pPr>
            <a:endParaRPr lang="es-ES" sz="2200" b="0" dirty="0">
              <a:solidFill>
                <a:schemeClr val="tx1"/>
              </a:solidFill>
            </a:endParaRPr>
          </a:p>
          <a:p>
            <a:pPr algn="just" defTabSz="914400">
              <a:buFontTx/>
              <a:buChar char="•"/>
              <a:defRPr/>
            </a:pPr>
            <a:endParaRPr lang="es-ES" sz="2200" b="0" dirty="0">
              <a:solidFill>
                <a:schemeClr val="tx1"/>
              </a:solidFill>
            </a:endParaRPr>
          </a:p>
        </p:txBody>
      </p:sp>
      <p:sp>
        <p:nvSpPr>
          <p:cNvPr id="19459" name="Text Box 3"/>
          <p:cNvSpPr txBox="1">
            <a:spLocks noChangeArrowheads="1"/>
          </p:cNvSpPr>
          <p:nvPr/>
        </p:nvSpPr>
        <p:spPr bwMode="auto">
          <a:xfrm>
            <a:off x="468313" y="816804"/>
            <a:ext cx="84963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r>
              <a:rPr lang="es-MX" altLang="es-MX" dirty="0"/>
              <a:t>DISMINUIR LOS CARGOS</a:t>
            </a:r>
            <a:endParaRPr lang="es-ES" altLang="es-MX" dirty="0"/>
          </a:p>
        </p:txBody>
      </p:sp>
      <p:sp>
        <p:nvSpPr>
          <p:cNvPr id="4" name="CuadroTexto 3"/>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22619427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762000" y="2083906"/>
            <a:ext cx="7704138"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lvl1pPr marL="342900" indent="-342900">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just" defTabSz="914400" eaLnBrk="1" hangingPunct="1">
              <a:lnSpc>
                <a:spcPct val="120000"/>
              </a:lnSpc>
              <a:spcBef>
                <a:spcPct val="20000"/>
              </a:spcBef>
              <a:buClr>
                <a:srgbClr val="FF9933"/>
              </a:buClr>
              <a:buFont typeface="Wingdings" panose="05000000000000000000" pitchFamily="2" charset="2"/>
              <a:buChar char="v"/>
            </a:pPr>
            <a:r>
              <a:rPr lang="es-ES_tradnl" altLang="es-MX" sz="2000" dirty="0">
                <a:solidFill>
                  <a:schemeClr val="tx1"/>
                </a:solidFill>
              </a:rPr>
              <a:t>Son aquellas medidas que tienden a limitar los niveles de demanda máxima, en razón de los precios tarifarios</a:t>
            </a:r>
          </a:p>
          <a:p>
            <a:pPr algn="just" defTabSz="914400" eaLnBrk="1" hangingPunct="1">
              <a:lnSpc>
                <a:spcPct val="120000"/>
              </a:lnSpc>
              <a:spcBef>
                <a:spcPct val="20000"/>
              </a:spcBef>
              <a:buClr>
                <a:srgbClr val="FF9933"/>
              </a:buClr>
              <a:buFont typeface="Wingdings" panose="05000000000000000000" pitchFamily="2" charset="2"/>
              <a:buChar char="v"/>
            </a:pPr>
            <a:endParaRPr lang="es-ES_tradnl" altLang="es-MX" sz="2000" dirty="0">
              <a:solidFill>
                <a:schemeClr val="tx1"/>
              </a:solidFill>
            </a:endParaRPr>
          </a:p>
          <a:p>
            <a:pPr algn="just" defTabSz="914400" eaLnBrk="1" hangingPunct="1">
              <a:lnSpc>
                <a:spcPct val="120000"/>
              </a:lnSpc>
              <a:spcBef>
                <a:spcPct val="20000"/>
              </a:spcBef>
              <a:buClr>
                <a:srgbClr val="FF9933"/>
              </a:buClr>
              <a:buFont typeface="Wingdings" panose="05000000000000000000" pitchFamily="2" charset="2"/>
              <a:buChar char="v"/>
            </a:pPr>
            <a:r>
              <a:rPr lang="es-ES_tradnl" altLang="es-MX" sz="2000" dirty="0">
                <a:solidFill>
                  <a:schemeClr val="tx1"/>
                </a:solidFill>
              </a:rPr>
              <a:t>La aplicación de estas medidas permiten reducir la demanda e incluso consumo de energía</a:t>
            </a:r>
          </a:p>
        </p:txBody>
      </p:sp>
      <p:sp>
        <p:nvSpPr>
          <p:cNvPr id="22531" name="Rectangle 3"/>
          <p:cNvSpPr>
            <a:spLocks noChangeArrowheads="1"/>
          </p:cNvSpPr>
          <p:nvPr/>
        </p:nvSpPr>
        <p:spPr bwMode="auto">
          <a:xfrm>
            <a:off x="762000" y="1245706"/>
            <a:ext cx="8001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1313" indent="-341313">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eaLnBrk="1" hangingPunct="1">
              <a:lnSpc>
                <a:spcPct val="93000"/>
              </a:lnSpc>
              <a:spcBef>
                <a:spcPts val="800"/>
              </a:spcBef>
              <a:buClr>
                <a:srgbClr val="000000"/>
              </a:buClr>
              <a:buSzPct val="100000"/>
              <a:buFont typeface="Arial" panose="020B0604020202020204" pitchFamily="34" charset="0"/>
              <a:buNone/>
            </a:pPr>
            <a:r>
              <a:rPr lang="es-MX" altLang="es-MX" sz="3200" dirty="0"/>
              <a:t>¿QUÉ ES </a:t>
            </a:r>
            <a:r>
              <a:rPr lang="es-MX" altLang="es-MX" sz="3200" i="1" dirty="0"/>
              <a:t>CONTROL DE LA DEMANDA</a:t>
            </a:r>
            <a:r>
              <a:rPr lang="es-MX" altLang="es-MX" sz="3200" dirty="0"/>
              <a:t>?</a:t>
            </a:r>
            <a:endParaRPr lang="es-ES" altLang="es-MX" sz="3200" b="0" dirty="0"/>
          </a:p>
        </p:txBody>
      </p:sp>
      <p:sp>
        <p:nvSpPr>
          <p:cNvPr id="4" name="CuadroTexto 3"/>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19008188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6" y="4231312"/>
            <a:ext cx="4391025"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9"/>
          <p:cNvSpPr txBox="1">
            <a:spLocks noChangeArrowheads="1"/>
          </p:cNvSpPr>
          <p:nvPr/>
        </p:nvSpPr>
        <p:spPr bwMode="auto">
          <a:xfrm>
            <a:off x="569843" y="2215281"/>
            <a:ext cx="3687832" cy="7434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just">
              <a:lnSpc>
                <a:spcPct val="93000"/>
              </a:lnSpc>
              <a:spcBef>
                <a:spcPct val="50000"/>
              </a:spcBef>
              <a:buClr>
                <a:srgbClr val="000000"/>
              </a:buClr>
              <a:buSzPct val="100000"/>
              <a:buFont typeface="Arial" panose="020B0604020202020204" pitchFamily="34" charset="0"/>
              <a:buNone/>
            </a:pPr>
            <a:r>
              <a:rPr lang="es-ES" altLang="es-MX" sz="2400" b="0" dirty="0">
                <a:solidFill>
                  <a:schemeClr val="tx1"/>
                </a:solidFill>
              </a:rPr>
              <a:t>El objetivo de un control de potencia es no supera el limite de máxima demanda contratada y disminuir los cargos por demanda facturable.</a:t>
            </a: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a:p>
            <a:pPr algn="just">
              <a:lnSpc>
                <a:spcPct val="93000"/>
              </a:lnSpc>
              <a:spcBef>
                <a:spcPct val="50000"/>
              </a:spcBef>
              <a:buClr>
                <a:srgbClr val="000000"/>
              </a:buClr>
              <a:buSzPct val="100000"/>
              <a:buFont typeface="Arial" panose="020B0604020202020204" pitchFamily="34" charset="0"/>
              <a:buNone/>
            </a:pPr>
            <a:endParaRPr lang="es-ES" altLang="es-MX" sz="2400" b="0" dirty="0">
              <a:solidFill>
                <a:schemeClr val="tx1"/>
              </a:solidFill>
            </a:endParaRPr>
          </a:p>
        </p:txBody>
      </p:sp>
      <p:graphicFrame>
        <p:nvGraphicFramePr>
          <p:cNvPr id="24582" name="Object 10"/>
          <p:cNvGraphicFramePr>
            <a:graphicFrameLocks noChangeAspect="1"/>
          </p:cNvGraphicFramePr>
          <p:nvPr>
            <p:extLst>
              <p:ext uri="{D42A27DB-BD31-4B8C-83A1-F6EECF244321}">
                <p14:modId xmlns:p14="http://schemas.microsoft.com/office/powerpoint/2010/main" val="2292455296"/>
              </p:ext>
            </p:extLst>
          </p:nvPr>
        </p:nvGraphicFramePr>
        <p:xfrm>
          <a:off x="4762500" y="1919912"/>
          <a:ext cx="3886200" cy="2311400"/>
        </p:xfrm>
        <a:graphic>
          <a:graphicData uri="http://schemas.openxmlformats.org/presentationml/2006/ole">
            <mc:AlternateContent xmlns:mc="http://schemas.openxmlformats.org/markup-compatibility/2006">
              <mc:Choice xmlns:v="urn:schemas-microsoft-com:vml" Requires="v">
                <p:oleObj spid="_x0000_s3082" name="Hoja de cálculo" r:id="rId5" imgW="4091040" imgH="2645280" progId="">
                  <p:embed/>
                </p:oleObj>
              </mc:Choice>
              <mc:Fallback>
                <p:oleObj name="Hoja de cálculo" r:id="rId5" imgW="4091040" imgH="2645280" progId="">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0" y="1919912"/>
                        <a:ext cx="3886200" cy="231140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
          <p:cNvSpPr>
            <a:spLocks noChangeArrowheads="1"/>
          </p:cNvSpPr>
          <p:nvPr/>
        </p:nvSpPr>
        <p:spPr bwMode="auto">
          <a:xfrm>
            <a:off x="762000" y="1245706"/>
            <a:ext cx="8001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1313" indent="-341313">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eaLnBrk="1" hangingPunct="1">
              <a:lnSpc>
                <a:spcPct val="93000"/>
              </a:lnSpc>
              <a:spcBef>
                <a:spcPts val="800"/>
              </a:spcBef>
              <a:buClr>
                <a:srgbClr val="000000"/>
              </a:buClr>
              <a:buSzPct val="100000"/>
              <a:buFont typeface="Arial" panose="020B0604020202020204" pitchFamily="34" charset="0"/>
              <a:buNone/>
            </a:pPr>
            <a:r>
              <a:rPr lang="es-MX" altLang="es-MX" sz="3200" dirty="0"/>
              <a:t>¿QUÉ ES </a:t>
            </a:r>
            <a:r>
              <a:rPr lang="es-MX" altLang="es-MX" sz="3200" i="1" dirty="0"/>
              <a:t>CONTROL DE LA DEMANDA</a:t>
            </a:r>
            <a:r>
              <a:rPr lang="es-MX" altLang="es-MX" sz="3200" dirty="0"/>
              <a:t>?</a:t>
            </a:r>
            <a:endParaRPr lang="es-ES" altLang="es-MX" sz="3200" b="0" dirty="0"/>
          </a:p>
        </p:txBody>
      </p:sp>
      <p:sp>
        <p:nvSpPr>
          <p:cNvPr id="8" name="CuadroTexto 7"/>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684548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29"/>
          </p:nvPr>
        </p:nvSpPr>
        <p:spPr>
          <a:xfrm>
            <a:off x="2542720" y="3605213"/>
            <a:ext cx="1946671" cy="1695995"/>
          </a:xfrm>
          <a:gradFill>
            <a:gsLst>
              <a:gs pos="48000">
                <a:schemeClr val="bg1">
                  <a:lumMod val="95000"/>
                </a:schemeClr>
              </a:gs>
              <a:gs pos="100000">
                <a:schemeClr val="bg1">
                  <a:lumMod val="75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rtlCol="0"/>
          <a:lstStyle/>
          <a:p>
            <a:pPr>
              <a:defRPr/>
            </a:pPr>
            <a:r>
              <a:rPr lang="en-US" sz="1600" noProof="1"/>
              <a:t>Laboratorio de ensayos propio</a:t>
            </a:r>
          </a:p>
        </p:txBody>
      </p:sp>
      <p:sp>
        <p:nvSpPr>
          <p:cNvPr id="10" name="Text Placeholder 9"/>
          <p:cNvSpPr>
            <a:spLocks noGrp="1"/>
          </p:cNvSpPr>
          <p:nvPr>
            <p:ph type="body" sz="quarter" idx="30"/>
          </p:nvPr>
        </p:nvSpPr>
        <p:spPr>
          <a:xfrm>
            <a:off x="4637821" y="3605213"/>
            <a:ext cx="1946671" cy="1695995"/>
          </a:xfrm>
          <a:gradFill>
            <a:gsLst>
              <a:gs pos="48000">
                <a:schemeClr val="bg1">
                  <a:lumMod val="95000"/>
                </a:schemeClr>
              </a:gs>
              <a:gs pos="100000">
                <a:schemeClr val="bg1">
                  <a:lumMod val="75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rtlCol="0"/>
          <a:lstStyle/>
          <a:p>
            <a:pPr>
              <a:defRPr/>
            </a:pPr>
            <a:r>
              <a:rPr lang="en-US" sz="1600" noProof="1"/>
              <a:t>Gran capacidad productiva</a:t>
            </a:r>
          </a:p>
          <a:p>
            <a:pPr>
              <a:defRPr/>
            </a:pPr>
            <a:r>
              <a:rPr lang="en-US" sz="1600" noProof="1"/>
              <a:t>6 centros de producción</a:t>
            </a:r>
          </a:p>
        </p:txBody>
      </p:sp>
      <p:sp>
        <p:nvSpPr>
          <p:cNvPr id="11" name="Text Placeholder 10"/>
          <p:cNvSpPr>
            <a:spLocks noGrp="1"/>
          </p:cNvSpPr>
          <p:nvPr>
            <p:ph type="body" sz="quarter" idx="31"/>
          </p:nvPr>
        </p:nvSpPr>
        <p:spPr>
          <a:xfrm>
            <a:off x="6731335" y="3605213"/>
            <a:ext cx="1946671" cy="1695995"/>
          </a:xfrm>
          <a:gradFill>
            <a:gsLst>
              <a:gs pos="48000">
                <a:schemeClr val="bg1">
                  <a:lumMod val="95000"/>
                </a:schemeClr>
              </a:gs>
              <a:gs pos="100000">
                <a:schemeClr val="bg1">
                  <a:lumMod val="75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rtlCol="0"/>
          <a:lstStyle/>
          <a:p>
            <a:pPr>
              <a:defRPr/>
            </a:pPr>
            <a:r>
              <a:rPr lang="en-US" sz="1600" noProof="1"/>
              <a:t>Formación contínua</a:t>
            </a:r>
          </a:p>
        </p:txBody>
      </p:sp>
      <p:pic>
        <p:nvPicPr>
          <p:cNvPr id="19" name="Bildplatzhalter 18" descr="Bild9.png"/>
          <p:cNvPicPr>
            <a:picLocks noGrp="1" noChangeAspect="1"/>
          </p:cNvPicPr>
          <p:nvPr>
            <p:ph type="pic" sz="quarter" idx="15"/>
          </p:nvPr>
        </p:nvPicPr>
        <p:blipFill>
          <a:blip r:embed="rId3" cstate="screen"/>
          <a:stretch>
            <a:fillRect/>
          </a:stretch>
        </p:blipFill>
        <p:spPr>
          <a:xfrm>
            <a:off x="2552700" y="1938338"/>
            <a:ext cx="1928813" cy="1284287"/>
          </a:xfrm>
          <a:gradFill>
            <a:gsLst>
              <a:gs pos="48000">
                <a:schemeClr val="bg1">
                  <a:lumMod val="95000"/>
                </a:schemeClr>
              </a:gs>
              <a:gs pos="100000">
                <a:schemeClr val="bg1">
                  <a:lumMod val="75000"/>
                </a:schemeClr>
              </a:gs>
            </a:gsLst>
          </a:gradFill>
        </p:spPr>
      </p:pic>
      <p:pic>
        <p:nvPicPr>
          <p:cNvPr id="23" name="Bildplatzhalter 22" descr="Bild10.png"/>
          <p:cNvPicPr>
            <a:picLocks noGrp="1" noChangeAspect="1"/>
          </p:cNvPicPr>
          <p:nvPr>
            <p:ph type="pic" sz="quarter" idx="19"/>
          </p:nvPr>
        </p:nvPicPr>
        <p:blipFill>
          <a:blip r:embed="rId4" cstate="screen"/>
          <a:stretch>
            <a:fillRect/>
          </a:stretch>
        </p:blipFill>
        <p:spPr>
          <a:xfrm>
            <a:off x="4648200" y="1931988"/>
            <a:ext cx="1920875" cy="1281112"/>
          </a:xfrm>
          <a:gradFill>
            <a:gsLst>
              <a:gs pos="48000">
                <a:schemeClr val="bg1">
                  <a:lumMod val="95000"/>
                </a:schemeClr>
              </a:gs>
              <a:gs pos="100000">
                <a:schemeClr val="bg1">
                  <a:lumMod val="75000"/>
                </a:schemeClr>
              </a:gs>
            </a:gsLst>
          </a:gradFill>
        </p:spPr>
      </p:pic>
      <p:pic>
        <p:nvPicPr>
          <p:cNvPr id="25" name="Bildplatzhalter 24" descr="Bild11.png"/>
          <p:cNvPicPr>
            <a:picLocks noGrp="1" noChangeAspect="1"/>
          </p:cNvPicPr>
          <p:nvPr>
            <p:ph type="pic" sz="quarter" idx="21"/>
          </p:nvPr>
        </p:nvPicPr>
        <p:blipFill>
          <a:blip r:embed="rId5" cstate="screen"/>
          <a:stretch>
            <a:fillRect/>
          </a:stretch>
        </p:blipFill>
        <p:spPr>
          <a:xfrm>
            <a:off x="6740525" y="1938338"/>
            <a:ext cx="1927225" cy="1284287"/>
          </a:xfrm>
          <a:gradFill>
            <a:gsLst>
              <a:gs pos="48000">
                <a:schemeClr val="bg1">
                  <a:lumMod val="95000"/>
                </a:schemeClr>
              </a:gs>
              <a:gs pos="100000">
                <a:schemeClr val="bg1">
                  <a:lumMod val="75000"/>
                </a:schemeClr>
              </a:gs>
            </a:gsLst>
          </a:gradFill>
        </p:spPr>
      </p:pic>
      <p:sp>
        <p:nvSpPr>
          <p:cNvPr id="8" name="Text Placeholder 7"/>
          <p:cNvSpPr>
            <a:spLocks noGrp="1"/>
          </p:cNvSpPr>
          <p:nvPr>
            <p:ph type="body" sz="quarter" idx="28"/>
          </p:nvPr>
        </p:nvSpPr>
        <p:spPr>
          <a:xfrm>
            <a:off x="448410" y="3605213"/>
            <a:ext cx="1946671" cy="1695995"/>
          </a:xfrm>
          <a:gradFill>
            <a:gsLst>
              <a:gs pos="48000">
                <a:schemeClr val="bg1">
                  <a:lumMod val="95000"/>
                </a:schemeClr>
              </a:gs>
              <a:gs pos="100000">
                <a:schemeClr val="bg1">
                  <a:lumMod val="75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rtlCol="0"/>
          <a:lstStyle/>
          <a:p>
            <a:pPr>
              <a:defRPr/>
            </a:pPr>
            <a:r>
              <a:rPr lang="en-US" sz="1600" noProof="1"/>
              <a:t>Innovación</a:t>
            </a:r>
          </a:p>
        </p:txBody>
      </p:sp>
      <p:pic>
        <p:nvPicPr>
          <p:cNvPr id="17" name="Bildplatzhalter 16" descr="48217_X.jpg"/>
          <p:cNvPicPr>
            <a:picLocks noGrp="1" noChangeAspect="1"/>
          </p:cNvPicPr>
          <p:nvPr>
            <p:ph type="pic" sz="quarter" idx="14"/>
          </p:nvPr>
        </p:nvPicPr>
        <p:blipFill>
          <a:blip r:embed="rId6" cstate="screen"/>
          <a:stretch>
            <a:fillRect/>
          </a:stretch>
        </p:blipFill>
        <p:spPr>
          <a:xfrm>
            <a:off x="457200" y="1931988"/>
            <a:ext cx="1946275" cy="1296987"/>
          </a:xfrm>
        </p:spPr>
      </p:pic>
      <p:sp>
        <p:nvSpPr>
          <p:cNvPr id="33802" name="Text Placeholder 2"/>
          <p:cNvSpPr>
            <a:spLocks noGrp="1"/>
          </p:cNvSpPr>
          <p:nvPr>
            <p:ph type="body" sz="quarter" idx="13"/>
          </p:nvPr>
        </p:nvSpPr>
        <p:spPr>
          <a:xfrm>
            <a:off x="395288" y="981075"/>
            <a:ext cx="8229600" cy="482600"/>
          </a:xfrm>
        </p:spPr>
        <p:txBody>
          <a:bodyPr>
            <a:spAutoFit/>
          </a:bodyPr>
          <a:lstStyle/>
          <a:p>
            <a:pPr defTabSz="449263" eaLnBrk="1" hangingPunct="1">
              <a:lnSpc>
                <a:spcPct val="8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a:ea typeface="Arial Unicode MS" pitchFamily="34" charset="-128"/>
                <a:cs typeface="Arial Unicode MS" pitchFamily="34" charset="-128"/>
              </a:rPr>
              <a:t>Aportando</a:t>
            </a:r>
            <a:r>
              <a:rPr lang="en-GB" sz="3200">
                <a:ea typeface="Arial Unicode MS" pitchFamily="34" charset="-128"/>
                <a:cs typeface="Arial Unicode MS" pitchFamily="34" charset="-128"/>
              </a:rPr>
              <a:t> </a:t>
            </a:r>
            <a:r>
              <a:rPr lang="es-ES" sz="3200">
                <a:ea typeface="Arial Unicode MS" pitchFamily="34" charset="-128"/>
                <a:cs typeface="Arial Unicode MS" pitchFamily="34" charset="-128"/>
              </a:rPr>
              <a:t>tecnología</a:t>
            </a:r>
            <a:r>
              <a:rPr lang="en-GB" sz="3200">
                <a:ea typeface="Arial Unicode MS" pitchFamily="34" charset="-128"/>
                <a:cs typeface="Arial Unicode MS" pitchFamily="34" charset="-128"/>
              </a:rPr>
              <a:t> innovadora</a:t>
            </a:r>
          </a:p>
        </p:txBody>
      </p:sp>
      <p:sp>
        <p:nvSpPr>
          <p:cNvPr id="15" name="CuadroTexto 14"/>
          <p:cNvSpPr txBox="1"/>
          <p:nvPr/>
        </p:nvSpPr>
        <p:spPr>
          <a:xfrm>
            <a:off x="7023653" y="13884"/>
            <a:ext cx="2120347" cy="461665"/>
          </a:xfrm>
          <a:prstGeom prst="rect">
            <a:avLst/>
          </a:prstGeom>
          <a:noFill/>
        </p:spPr>
        <p:txBody>
          <a:bodyPr wrap="square" rtlCol="0">
            <a:spAutoFit/>
          </a:bodyPr>
          <a:lstStyle/>
          <a:p>
            <a:r>
              <a:rPr lang="es-MX" sz="2400" i="1" dirty="0">
                <a:solidFill>
                  <a:schemeClr val="tx1">
                    <a:lumMod val="65000"/>
                    <a:lumOff val="35000"/>
                  </a:schemeClr>
                </a:solidFill>
              </a:rPr>
              <a:t>-Introducción-</a:t>
            </a:r>
          </a:p>
        </p:txBody>
      </p:sp>
    </p:spTree>
    <p:extLst>
      <p:ext uri="{BB962C8B-B14F-4D97-AF65-F5344CB8AC3E}">
        <p14:creationId xmlns:p14="http://schemas.microsoft.com/office/powerpoint/2010/main" val="1665609214"/>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57200" y="1086672"/>
            <a:ext cx="845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1313" indent="-341313">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eaLnBrk="1" hangingPunct="1">
              <a:lnSpc>
                <a:spcPct val="93000"/>
              </a:lnSpc>
              <a:spcBef>
                <a:spcPts val="800"/>
              </a:spcBef>
              <a:buClr>
                <a:srgbClr val="000000"/>
              </a:buClr>
              <a:buSzPct val="100000"/>
              <a:buFont typeface="Arial" panose="020B0604020202020204" pitchFamily="34" charset="0"/>
              <a:buNone/>
            </a:pPr>
            <a:r>
              <a:rPr lang="es-MX" altLang="es-MX" sz="3200" dirty="0"/>
              <a:t>¿PORQUE CONTROLAR LA DEMANDA?</a:t>
            </a:r>
            <a:endParaRPr lang="es-ES" altLang="es-MX" sz="3200" b="0" dirty="0"/>
          </a:p>
        </p:txBody>
      </p:sp>
      <p:sp>
        <p:nvSpPr>
          <p:cNvPr id="179203" name="Rectangle 3"/>
          <p:cNvSpPr>
            <a:spLocks noChangeArrowheads="1"/>
          </p:cNvSpPr>
          <p:nvPr/>
        </p:nvSpPr>
        <p:spPr bwMode="auto">
          <a:xfrm>
            <a:off x="609600" y="2133600"/>
            <a:ext cx="76200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defTabSz="914400">
              <a:lnSpc>
                <a:spcPct val="90000"/>
              </a:lnSpc>
              <a:spcBef>
                <a:spcPct val="20000"/>
              </a:spcBef>
              <a:buClr>
                <a:schemeClr val="folHlink"/>
              </a:buClr>
              <a:buSzPct val="75000"/>
              <a:buFont typeface="Wingdings" pitchFamily="2" charset="2"/>
              <a:buChar char="Ø"/>
              <a:defRPr/>
            </a:pPr>
            <a:r>
              <a:rPr kumimoji="1" lang="es-MX" sz="2400" b="0">
                <a:solidFill>
                  <a:schemeClr val="tx1"/>
                </a:solidFill>
                <a:effectLst>
                  <a:outerShdw blurRad="38100" dist="38100" dir="2700000" algn="tl">
                    <a:srgbClr val="FFFFFF"/>
                  </a:outerShdw>
                </a:effectLst>
                <a:latin typeface="Arial" charset="0"/>
                <a:cs typeface="Times New Roman" pitchFamily="18" charset="0"/>
              </a:rPr>
              <a:t>Reducción de costo de la energia consumida. </a:t>
            </a:r>
          </a:p>
          <a:p>
            <a:pPr marL="342900" indent="-342900" defTabSz="914400">
              <a:lnSpc>
                <a:spcPct val="90000"/>
              </a:lnSpc>
              <a:spcBef>
                <a:spcPct val="20000"/>
              </a:spcBef>
              <a:buClr>
                <a:schemeClr val="folHlink"/>
              </a:buClr>
              <a:buSzPct val="75000"/>
              <a:buFont typeface="Wingdings" pitchFamily="2" charset="2"/>
              <a:buChar char="Ø"/>
              <a:defRPr/>
            </a:pPr>
            <a:endParaRPr kumimoji="1" lang="es-MX" sz="2400" b="0">
              <a:solidFill>
                <a:schemeClr val="tx1"/>
              </a:solidFill>
              <a:effectLst>
                <a:outerShdw blurRad="38100" dist="38100" dir="2700000" algn="tl">
                  <a:srgbClr val="FFFFFF"/>
                </a:outerShdw>
              </a:effectLst>
              <a:latin typeface="Arial" charset="0"/>
              <a:cs typeface="Times New Roman" pitchFamily="18" charset="0"/>
            </a:endParaRPr>
          </a:p>
          <a:p>
            <a:pPr marL="342900" indent="-342900" defTabSz="914400">
              <a:lnSpc>
                <a:spcPct val="90000"/>
              </a:lnSpc>
              <a:spcBef>
                <a:spcPct val="20000"/>
              </a:spcBef>
              <a:buClr>
                <a:schemeClr val="folHlink"/>
              </a:buClr>
              <a:buSzPct val="75000"/>
              <a:buFont typeface="Wingdings" pitchFamily="2" charset="2"/>
              <a:buChar char="Ø"/>
              <a:defRPr/>
            </a:pPr>
            <a:r>
              <a:rPr kumimoji="1" lang="es-MX" sz="2400" b="0">
                <a:solidFill>
                  <a:schemeClr val="tx1"/>
                </a:solidFill>
                <a:effectLst>
                  <a:outerShdw blurRad="38100" dist="38100" dir="2700000" algn="tl">
                    <a:srgbClr val="FFFFFF"/>
                  </a:outerShdw>
                </a:effectLst>
                <a:latin typeface="Arial" charset="0"/>
                <a:cs typeface="Times New Roman" pitchFamily="18" charset="0"/>
              </a:rPr>
              <a:t>Eliminación de cargos por mala sincronizacion en la operación.</a:t>
            </a:r>
          </a:p>
          <a:p>
            <a:pPr marL="342900" indent="-342900" defTabSz="914400">
              <a:lnSpc>
                <a:spcPct val="90000"/>
              </a:lnSpc>
              <a:spcBef>
                <a:spcPct val="20000"/>
              </a:spcBef>
              <a:buClr>
                <a:schemeClr val="folHlink"/>
              </a:buClr>
              <a:buSzPct val="75000"/>
              <a:buFont typeface="Wingdings" pitchFamily="2" charset="2"/>
              <a:buChar char="Ø"/>
              <a:defRPr/>
            </a:pPr>
            <a:endParaRPr kumimoji="1" lang="es-MX" sz="2400" b="0">
              <a:solidFill>
                <a:schemeClr val="tx1"/>
              </a:solidFill>
              <a:effectLst>
                <a:outerShdw blurRad="38100" dist="38100" dir="2700000" algn="tl">
                  <a:srgbClr val="FFFFFF"/>
                </a:outerShdw>
              </a:effectLst>
              <a:latin typeface="Arial" charset="0"/>
              <a:cs typeface="Times New Roman" pitchFamily="18" charset="0"/>
            </a:endParaRPr>
          </a:p>
          <a:p>
            <a:pPr marL="342900" indent="-342900" defTabSz="914400">
              <a:lnSpc>
                <a:spcPct val="90000"/>
              </a:lnSpc>
              <a:spcBef>
                <a:spcPct val="20000"/>
              </a:spcBef>
              <a:buClr>
                <a:schemeClr val="folHlink"/>
              </a:buClr>
              <a:buSzPct val="75000"/>
              <a:buFont typeface="Wingdings" pitchFamily="2" charset="2"/>
              <a:buChar char="Ø"/>
              <a:defRPr/>
            </a:pPr>
            <a:r>
              <a:rPr kumimoji="1" lang="es-MX" sz="2400" b="0">
                <a:solidFill>
                  <a:schemeClr val="tx1"/>
                </a:solidFill>
                <a:effectLst>
                  <a:outerShdw blurRad="38100" dist="38100" dir="2700000" algn="tl">
                    <a:srgbClr val="FFFFFF"/>
                  </a:outerShdw>
                </a:effectLst>
                <a:latin typeface="Arial" charset="0"/>
                <a:cs typeface="Times New Roman" pitchFamily="18" charset="0"/>
              </a:rPr>
              <a:t>Ajuste de operación a carga contratada.</a:t>
            </a:r>
          </a:p>
          <a:p>
            <a:pPr marL="342900" indent="-342900" defTabSz="914400">
              <a:lnSpc>
                <a:spcPct val="90000"/>
              </a:lnSpc>
              <a:spcBef>
                <a:spcPct val="20000"/>
              </a:spcBef>
              <a:buClr>
                <a:schemeClr val="folHlink"/>
              </a:buClr>
              <a:buSzPct val="75000"/>
              <a:buFont typeface="Wingdings" pitchFamily="2" charset="2"/>
              <a:buChar char="Ø"/>
              <a:defRPr/>
            </a:pPr>
            <a:endParaRPr kumimoji="1" lang="es-MX" sz="2400" b="0">
              <a:solidFill>
                <a:schemeClr val="tx1"/>
              </a:solidFill>
              <a:effectLst>
                <a:outerShdw blurRad="38100" dist="38100" dir="2700000" algn="tl">
                  <a:srgbClr val="FFFFFF"/>
                </a:outerShdw>
              </a:effectLst>
              <a:latin typeface="Arial" charset="0"/>
              <a:cs typeface="Times New Roman" pitchFamily="18" charset="0"/>
            </a:endParaRPr>
          </a:p>
          <a:p>
            <a:pPr marL="342900" indent="-342900" defTabSz="914400">
              <a:lnSpc>
                <a:spcPct val="90000"/>
              </a:lnSpc>
              <a:spcBef>
                <a:spcPct val="20000"/>
              </a:spcBef>
              <a:buClr>
                <a:schemeClr val="folHlink"/>
              </a:buClr>
              <a:buSzPct val="75000"/>
              <a:buFont typeface="Wingdings" pitchFamily="2" charset="2"/>
              <a:buChar char="Ø"/>
              <a:defRPr/>
            </a:pPr>
            <a:r>
              <a:rPr kumimoji="1" lang="es-MX" sz="2400" b="0">
                <a:solidFill>
                  <a:schemeClr val="tx1"/>
                </a:solidFill>
                <a:effectLst>
                  <a:outerShdw blurRad="38100" dist="38100" dir="2700000" algn="tl">
                    <a:srgbClr val="FFFFFF"/>
                  </a:outerShdw>
                </a:effectLst>
                <a:latin typeface="Arial" charset="0"/>
                <a:cs typeface="Times New Roman" pitchFamily="18" charset="0"/>
              </a:rPr>
              <a:t>Optimización del proceso.</a:t>
            </a:r>
          </a:p>
          <a:p>
            <a:pPr marL="342900" indent="-342900" defTabSz="914400">
              <a:lnSpc>
                <a:spcPct val="90000"/>
              </a:lnSpc>
              <a:spcBef>
                <a:spcPct val="20000"/>
              </a:spcBef>
              <a:buClr>
                <a:schemeClr val="folHlink"/>
              </a:buClr>
              <a:buSzPct val="75000"/>
              <a:buFont typeface="Wingdings" pitchFamily="2" charset="2"/>
              <a:buChar char="Ø"/>
              <a:defRPr/>
            </a:pPr>
            <a:endParaRPr kumimoji="1" lang="es-MX" sz="2400" b="0">
              <a:solidFill>
                <a:schemeClr val="tx1"/>
              </a:solidFill>
              <a:effectLst>
                <a:outerShdw blurRad="38100" dist="38100" dir="2700000" algn="tl">
                  <a:srgbClr val="FFFFFF"/>
                </a:outerShdw>
              </a:effectLst>
              <a:latin typeface="Arial" charset="0"/>
              <a:cs typeface="Times New Roman" pitchFamily="18" charset="0"/>
            </a:endParaRPr>
          </a:p>
          <a:p>
            <a:pPr marL="342900" indent="-342900" defTabSz="914400">
              <a:lnSpc>
                <a:spcPct val="90000"/>
              </a:lnSpc>
              <a:spcBef>
                <a:spcPct val="20000"/>
              </a:spcBef>
              <a:buClr>
                <a:schemeClr val="folHlink"/>
              </a:buClr>
              <a:buSzPct val="75000"/>
              <a:buFont typeface="Wingdings" pitchFamily="2" charset="2"/>
              <a:buChar char="Ø"/>
              <a:defRPr/>
            </a:pPr>
            <a:r>
              <a:rPr kumimoji="1" lang="es-MX" sz="2400" b="0">
                <a:solidFill>
                  <a:schemeClr val="tx1"/>
                </a:solidFill>
                <a:effectLst>
                  <a:outerShdw blurRad="38100" dist="38100" dir="2700000" algn="tl">
                    <a:srgbClr val="FFFFFF"/>
                  </a:outerShdw>
                </a:effectLst>
                <a:latin typeface="Arial" charset="0"/>
                <a:cs typeface="Times New Roman" pitchFamily="18" charset="0"/>
              </a:rPr>
              <a:t>Uso racional de la energia.</a:t>
            </a:r>
          </a:p>
        </p:txBody>
      </p:sp>
      <p:sp>
        <p:nvSpPr>
          <p:cNvPr id="4" name="CuadroTexto 3"/>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33204130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74650" y="877680"/>
            <a:ext cx="8388350" cy="755650"/>
          </a:xfrm>
          <a:prstGeom prst="rect">
            <a:avLst/>
          </a:prstGeom>
          <a:noFill/>
          <a:ln>
            <a:noFill/>
          </a:ln>
          <a:effectLst/>
          <a:extLst>
            <a:ext uri="{909E8E84-426E-40DD-AFC4-6F175D3DCCD1}">
              <a14:hiddenFill xmlns:a14="http://schemas.microsoft.com/office/drawing/2010/main">
                <a:solidFill>
                  <a:srgbClr val="70132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nchor="ct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defTabSz="914400" eaLnBrk="1" hangingPunct="1"/>
            <a:r>
              <a:rPr lang="es-ES_tradnl" altLang="es-MX" sz="4400" b="0" dirty="0">
                <a:latin typeface="Times New Roman" panose="02020603050405020304" pitchFamily="18" charset="0"/>
              </a:rPr>
              <a:t>¿qué es un controlador de demanda?</a:t>
            </a:r>
          </a:p>
        </p:txBody>
      </p:sp>
      <p:sp>
        <p:nvSpPr>
          <p:cNvPr id="28675" name="Rectangle 3"/>
          <p:cNvSpPr>
            <a:spLocks noChangeArrowheads="1"/>
          </p:cNvSpPr>
          <p:nvPr/>
        </p:nvSpPr>
        <p:spPr bwMode="auto">
          <a:xfrm>
            <a:off x="533400" y="1553818"/>
            <a:ext cx="84201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eaLnBrk="1" hangingPunct="1">
              <a:spcBef>
                <a:spcPct val="50000"/>
              </a:spcBef>
            </a:pPr>
            <a:r>
              <a:rPr lang="es-MX" altLang="es-MX" sz="2400" b="0">
                <a:solidFill>
                  <a:schemeClr val="tx1"/>
                </a:solidFill>
                <a:latin typeface="Times New Roman" panose="02020603050405020304" pitchFamily="18" charset="0"/>
              </a:rPr>
              <a:t>Un controlador de demanda es un dispositivo con cierto grado de sofisticación que actúa sobre una señal, que temporalmente apaga cargas eléctricas predeterminadas, con el propósito de mantener la demanda máxima bajo control. Para el control se podrá empezar con algunas cargas importantes, no críticas, como calefacciones, aires acondicionados, refrigeradores, congeladores, iluminación no esencial, etc.. Posteriormente, de acuerdo a un estudio adecuado, incidir en algunas cargas de producción que permitan ser detenidas cierto tiempo. Por lo tanto la </a:t>
            </a:r>
            <a:r>
              <a:rPr lang="es-MX" altLang="es-MX" sz="2400" b="0" u="sng">
                <a:solidFill>
                  <a:schemeClr val="tx1"/>
                </a:solidFill>
                <a:latin typeface="Times New Roman" panose="02020603050405020304" pitchFamily="18" charset="0"/>
              </a:rPr>
              <a:t>selección de cargas y el punto de demanda prefijado deben ser cuidadosamente seleccionados, para que no se afecte la producción o necesidades de operación de la planta.</a:t>
            </a:r>
          </a:p>
          <a:p>
            <a:pPr eaLnBrk="1" hangingPunct="1">
              <a:spcBef>
                <a:spcPct val="50000"/>
              </a:spcBef>
            </a:pPr>
            <a:endParaRPr lang="es-ES" altLang="es-MX" sz="2400" b="0" u="sng">
              <a:solidFill>
                <a:schemeClr val="tx1"/>
              </a:solidFill>
              <a:latin typeface="Times New Roman" panose="02020603050405020304" pitchFamily="18" charset="0"/>
            </a:endParaRPr>
          </a:p>
        </p:txBody>
      </p:sp>
      <p:sp>
        <p:nvSpPr>
          <p:cNvPr id="4" name="CuadroTexto 3"/>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28379459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09600" y="800063"/>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eaLnBrk="1" hangingPunct="1">
              <a:lnSpc>
                <a:spcPct val="93000"/>
              </a:lnSpc>
              <a:buClr>
                <a:srgbClr val="000000"/>
              </a:buClr>
              <a:buSzPct val="100000"/>
              <a:buFont typeface="Arial" panose="020B0604020202020204" pitchFamily="34" charset="0"/>
              <a:buNone/>
            </a:pPr>
            <a:r>
              <a:rPr lang="es-ES" altLang="es-MX" sz="2800" dirty="0"/>
              <a:t>MÉTODOS DE FUNCIONAMIENTO</a:t>
            </a:r>
          </a:p>
        </p:txBody>
      </p:sp>
      <p:sp>
        <p:nvSpPr>
          <p:cNvPr id="30723" name="Text Box 3"/>
          <p:cNvSpPr txBox="1">
            <a:spLocks noChangeArrowheads="1"/>
          </p:cNvSpPr>
          <p:nvPr/>
        </p:nvSpPr>
        <p:spPr bwMode="auto">
          <a:xfrm>
            <a:off x="539750" y="1300163"/>
            <a:ext cx="8137525" cy="3762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ES" altLang="es-MX" sz="2000" u="sng"/>
              <a:t>PREDICTIVO O INTELIGENTE:</a:t>
            </a:r>
            <a:endParaRPr lang="es-ES" altLang="es-MX" sz="2000" b="0">
              <a:solidFill>
                <a:schemeClr val="tx1"/>
              </a:solidFill>
            </a:endParaRPr>
          </a:p>
        </p:txBody>
      </p:sp>
      <p:sp>
        <p:nvSpPr>
          <p:cNvPr id="30724" name="Line 5"/>
          <p:cNvSpPr>
            <a:spLocks noChangeShapeType="1"/>
          </p:cNvSpPr>
          <p:nvPr/>
        </p:nvSpPr>
        <p:spPr bwMode="auto">
          <a:xfrm>
            <a:off x="3048000" y="5181600"/>
            <a:ext cx="3352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0725" name="Line 6"/>
          <p:cNvSpPr>
            <a:spLocks noChangeShapeType="1"/>
          </p:cNvSpPr>
          <p:nvPr/>
        </p:nvSpPr>
        <p:spPr bwMode="auto">
          <a:xfrm rot="-5400000">
            <a:off x="1524000" y="3657600"/>
            <a:ext cx="3352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0726" name="Line 7"/>
          <p:cNvSpPr>
            <a:spLocks noChangeShapeType="1"/>
          </p:cNvSpPr>
          <p:nvPr/>
        </p:nvSpPr>
        <p:spPr bwMode="auto">
          <a:xfrm>
            <a:off x="3200400" y="2438400"/>
            <a:ext cx="2895600" cy="0"/>
          </a:xfrm>
          <a:prstGeom prst="line">
            <a:avLst/>
          </a:prstGeom>
          <a:noFill/>
          <a:ln w="28575">
            <a:solidFill>
              <a:srgbClr val="CB13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0727" name="Text Box 8"/>
          <p:cNvSpPr txBox="1">
            <a:spLocks noChangeArrowheads="1"/>
          </p:cNvSpPr>
          <p:nvPr/>
        </p:nvSpPr>
        <p:spPr bwMode="auto">
          <a:xfrm>
            <a:off x="5943600" y="5595938"/>
            <a:ext cx="457200" cy="347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MX" altLang="es-MX" sz="1800">
                <a:solidFill>
                  <a:schemeClr val="tx1"/>
                </a:solidFill>
              </a:rPr>
              <a:t>(t)</a:t>
            </a:r>
            <a:endParaRPr lang="es-ES" altLang="es-MX" sz="1800">
              <a:solidFill>
                <a:schemeClr val="tx1"/>
              </a:solidFill>
            </a:endParaRPr>
          </a:p>
        </p:txBody>
      </p:sp>
      <p:sp>
        <p:nvSpPr>
          <p:cNvPr id="30728" name="Text Box 9"/>
          <p:cNvSpPr txBox="1">
            <a:spLocks noChangeArrowheads="1"/>
          </p:cNvSpPr>
          <p:nvPr/>
        </p:nvSpPr>
        <p:spPr bwMode="auto">
          <a:xfrm>
            <a:off x="3505200" y="5624513"/>
            <a:ext cx="2514600" cy="3190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MX" altLang="es-MX" sz="1600">
                <a:solidFill>
                  <a:schemeClr val="tx1"/>
                </a:solidFill>
              </a:rPr>
              <a:t>Periodo de integración</a:t>
            </a:r>
            <a:endParaRPr lang="es-ES" altLang="es-MX" sz="1600">
              <a:solidFill>
                <a:schemeClr val="tx1"/>
              </a:solidFill>
            </a:endParaRPr>
          </a:p>
        </p:txBody>
      </p:sp>
      <p:sp>
        <p:nvSpPr>
          <p:cNvPr id="30729" name="Line 10"/>
          <p:cNvSpPr>
            <a:spLocks noChangeShapeType="1"/>
          </p:cNvSpPr>
          <p:nvPr/>
        </p:nvSpPr>
        <p:spPr bwMode="auto">
          <a:xfrm>
            <a:off x="6096000" y="50292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0730" name="Line 11"/>
          <p:cNvSpPr>
            <a:spLocks noChangeShapeType="1"/>
          </p:cNvSpPr>
          <p:nvPr/>
        </p:nvSpPr>
        <p:spPr bwMode="auto">
          <a:xfrm>
            <a:off x="3200400" y="50292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0731" name="Text Box 12"/>
          <p:cNvSpPr txBox="1">
            <a:spLocks noChangeArrowheads="1"/>
          </p:cNvSpPr>
          <p:nvPr/>
        </p:nvSpPr>
        <p:spPr bwMode="auto">
          <a:xfrm rot="-5400000">
            <a:off x="2759869" y="5393531"/>
            <a:ext cx="838200" cy="2619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MX" altLang="es-MX" sz="1200">
                <a:solidFill>
                  <a:schemeClr val="tx1"/>
                </a:solidFill>
              </a:rPr>
              <a:t>Inicio</a:t>
            </a:r>
            <a:endParaRPr lang="es-ES" altLang="es-MX" sz="1200">
              <a:solidFill>
                <a:schemeClr val="tx1"/>
              </a:solidFill>
            </a:endParaRPr>
          </a:p>
        </p:txBody>
      </p:sp>
      <p:sp>
        <p:nvSpPr>
          <p:cNvPr id="30732" name="Text Box 13"/>
          <p:cNvSpPr txBox="1">
            <a:spLocks noChangeArrowheads="1"/>
          </p:cNvSpPr>
          <p:nvPr/>
        </p:nvSpPr>
        <p:spPr bwMode="auto">
          <a:xfrm rot="-5400000">
            <a:off x="5698332" y="5164931"/>
            <a:ext cx="838200" cy="2619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MX" altLang="es-MX" sz="1200">
                <a:solidFill>
                  <a:schemeClr val="tx1"/>
                </a:solidFill>
              </a:rPr>
              <a:t>Fin</a:t>
            </a:r>
            <a:endParaRPr lang="es-ES" altLang="es-MX" sz="1200">
              <a:solidFill>
                <a:schemeClr val="tx1"/>
              </a:solidFill>
            </a:endParaRPr>
          </a:p>
        </p:txBody>
      </p:sp>
      <p:sp>
        <p:nvSpPr>
          <p:cNvPr id="30733" name="Line 14"/>
          <p:cNvSpPr>
            <a:spLocks noChangeShapeType="1"/>
          </p:cNvSpPr>
          <p:nvPr/>
        </p:nvSpPr>
        <p:spPr bwMode="auto">
          <a:xfrm flipV="1">
            <a:off x="6096000" y="2362200"/>
            <a:ext cx="0" cy="25908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0734" name="Text Box 15"/>
          <p:cNvSpPr txBox="1">
            <a:spLocks noChangeArrowheads="1"/>
          </p:cNvSpPr>
          <p:nvPr/>
        </p:nvSpPr>
        <p:spPr bwMode="auto">
          <a:xfrm rot="-5400000">
            <a:off x="1721644" y="3231356"/>
            <a:ext cx="2514600" cy="3190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MX" altLang="es-MX" sz="1600">
                <a:solidFill>
                  <a:schemeClr val="tx1"/>
                </a:solidFill>
              </a:rPr>
              <a:t>Energía (kWh)</a:t>
            </a:r>
            <a:endParaRPr lang="es-ES" altLang="es-MX" sz="1600">
              <a:solidFill>
                <a:schemeClr val="tx1"/>
              </a:solidFill>
            </a:endParaRPr>
          </a:p>
        </p:txBody>
      </p:sp>
      <p:sp>
        <p:nvSpPr>
          <p:cNvPr id="30735" name="Text Box 16"/>
          <p:cNvSpPr txBox="1">
            <a:spLocks noChangeArrowheads="1"/>
          </p:cNvSpPr>
          <p:nvPr/>
        </p:nvSpPr>
        <p:spPr bwMode="auto">
          <a:xfrm>
            <a:off x="6172200" y="2286000"/>
            <a:ext cx="2514600" cy="3190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MX" altLang="es-MX" sz="1600"/>
              <a:t>Consigna</a:t>
            </a:r>
            <a:endParaRPr lang="es-ES" altLang="es-MX" sz="1600"/>
          </a:p>
        </p:txBody>
      </p:sp>
      <p:sp>
        <p:nvSpPr>
          <p:cNvPr id="191505" name="Line 17"/>
          <p:cNvSpPr>
            <a:spLocks noChangeShapeType="1"/>
          </p:cNvSpPr>
          <p:nvPr/>
        </p:nvSpPr>
        <p:spPr bwMode="auto">
          <a:xfrm flipV="1">
            <a:off x="3200400" y="4724400"/>
            <a:ext cx="533400" cy="4572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91507" name="Line 19"/>
          <p:cNvSpPr>
            <a:spLocks noChangeShapeType="1"/>
          </p:cNvSpPr>
          <p:nvPr/>
        </p:nvSpPr>
        <p:spPr bwMode="auto">
          <a:xfrm flipV="1">
            <a:off x="3733800" y="4191000"/>
            <a:ext cx="228600" cy="5334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91508" name="Line 20"/>
          <p:cNvSpPr>
            <a:spLocks noChangeShapeType="1"/>
          </p:cNvSpPr>
          <p:nvPr/>
        </p:nvSpPr>
        <p:spPr bwMode="auto">
          <a:xfrm flipV="1">
            <a:off x="3962400" y="4038600"/>
            <a:ext cx="533400" cy="1524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91509" name="Line 21"/>
          <p:cNvSpPr>
            <a:spLocks noChangeShapeType="1"/>
          </p:cNvSpPr>
          <p:nvPr/>
        </p:nvSpPr>
        <p:spPr bwMode="auto">
          <a:xfrm flipV="1">
            <a:off x="4495800" y="3733800"/>
            <a:ext cx="457200" cy="3048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91510" name="Line 22"/>
          <p:cNvSpPr>
            <a:spLocks noChangeShapeType="1"/>
          </p:cNvSpPr>
          <p:nvPr/>
        </p:nvSpPr>
        <p:spPr bwMode="auto">
          <a:xfrm flipV="1">
            <a:off x="4953000" y="2971800"/>
            <a:ext cx="228600" cy="7620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91511" name="Line 23"/>
          <p:cNvSpPr>
            <a:spLocks noChangeShapeType="1"/>
          </p:cNvSpPr>
          <p:nvPr/>
        </p:nvSpPr>
        <p:spPr bwMode="auto">
          <a:xfrm flipV="1">
            <a:off x="5181600" y="2514600"/>
            <a:ext cx="685800" cy="4572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91512" name="Line 24"/>
          <p:cNvSpPr>
            <a:spLocks noChangeShapeType="1"/>
          </p:cNvSpPr>
          <p:nvPr/>
        </p:nvSpPr>
        <p:spPr bwMode="auto">
          <a:xfrm flipV="1">
            <a:off x="5867400" y="2438400"/>
            <a:ext cx="228600" cy="762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0743" name="Text Box 25"/>
          <p:cNvSpPr txBox="1">
            <a:spLocks noChangeArrowheads="1"/>
          </p:cNvSpPr>
          <p:nvPr/>
        </p:nvSpPr>
        <p:spPr bwMode="auto">
          <a:xfrm>
            <a:off x="6324600" y="3657600"/>
            <a:ext cx="2514600" cy="3190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spcBef>
                <a:spcPct val="50000"/>
              </a:spcBef>
              <a:buClr>
                <a:srgbClr val="000000"/>
              </a:buClr>
              <a:buSzPct val="100000"/>
              <a:buFont typeface="Arial" panose="020B0604020202020204" pitchFamily="34" charset="0"/>
              <a:buNone/>
            </a:pPr>
            <a:r>
              <a:rPr lang="es-MX" altLang="es-MX" sz="1600">
                <a:solidFill>
                  <a:schemeClr val="accent2"/>
                </a:solidFill>
              </a:rPr>
              <a:t>Curva con control</a:t>
            </a:r>
            <a:endParaRPr lang="es-ES" altLang="es-MX" sz="1600">
              <a:solidFill>
                <a:schemeClr val="accent2"/>
              </a:solidFill>
            </a:endParaRPr>
          </a:p>
        </p:txBody>
      </p:sp>
      <p:sp>
        <p:nvSpPr>
          <p:cNvPr id="30744" name="Line 26"/>
          <p:cNvSpPr>
            <a:spLocks noChangeShapeType="1"/>
          </p:cNvSpPr>
          <p:nvPr/>
        </p:nvSpPr>
        <p:spPr bwMode="auto">
          <a:xfrm flipH="1" flipV="1">
            <a:off x="5029200" y="3657600"/>
            <a:ext cx="1295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25" name="CuadroTexto 24"/>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2966019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15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15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915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9150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915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915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91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11188" y="1700213"/>
            <a:ext cx="7632700"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0975" indent="-180975">
              <a:defRPr sz="3600" b="1">
                <a:solidFill>
                  <a:srgbClr val="B00040"/>
                </a:solidFill>
                <a:latin typeface="Arial" panose="020B0604020202020204" pitchFamily="34" charset="0"/>
                <a:ea typeface="Arial Unicode MS" pitchFamily="34" charset="-128"/>
              </a:defRPr>
            </a:lvl1pPr>
            <a:lvl2pPr>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defTabSz="914400">
              <a:spcBef>
                <a:spcPct val="50000"/>
              </a:spcBef>
              <a:buFontTx/>
              <a:buChar char="•"/>
            </a:pPr>
            <a:r>
              <a:rPr lang="es-ES" altLang="es-MX" sz="2400">
                <a:latin typeface="MetaPlusBook-Italic" pitchFamily="34" charset="0"/>
              </a:rPr>
              <a:t>FUNCIONAMIENTO LIFO:</a:t>
            </a:r>
          </a:p>
          <a:p>
            <a:pPr lvl="1" defTabSz="914400">
              <a:spcBef>
                <a:spcPct val="50000"/>
              </a:spcBef>
              <a:buFontTx/>
              <a:buChar char="•"/>
            </a:pPr>
            <a:r>
              <a:rPr lang="es-ES" altLang="es-MX" sz="2200" b="0">
                <a:solidFill>
                  <a:schemeClr val="tx1"/>
                </a:solidFill>
                <a:latin typeface="MetaPlusBook-Italic" pitchFamily="34" charset="0"/>
              </a:rPr>
              <a:t> El funcionamiento LIFO (Last Input First Output) la última carga en desconectar es la primera en conectar. Es decir un comportamiento lineal de control de cargas.</a:t>
            </a:r>
          </a:p>
          <a:p>
            <a:pPr defTabSz="914400">
              <a:spcBef>
                <a:spcPct val="50000"/>
              </a:spcBef>
              <a:buFontTx/>
              <a:buChar char="•"/>
            </a:pPr>
            <a:endParaRPr lang="es-ES" altLang="es-MX" sz="1400" b="0">
              <a:solidFill>
                <a:schemeClr val="tx1"/>
              </a:solidFill>
              <a:latin typeface="MetaPlusBook-Italic" pitchFamily="34" charset="0"/>
            </a:endParaRPr>
          </a:p>
          <a:p>
            <a:pPr defTabSz="914400">
              <a:spcBef>
                <a:spcPct val="50000"/>
              </a:spcBef>
              <a:buFontTx/>
              <a:buChar char="•"/>
            </a:pPr>
            <a:r>
              <a:rPr lang="es-ES" altLang="es-MX" sz="2400">
                <a:latin typeface="MetaPlusBook-Italic" pitchFamily="34" charset="0"/>
              </a:rPr>
              <a:t>FUNCIONAMIENTO FIFO:</a:t>
            </a:r>
          </a:p>
          <a:p>
            <a:pPr lvl="1" defTabSz="914400">
              <a:spcBef>
                <a:spcPct val="50000"/>
              </a:spcBef>
              <a:buFontTx/>
              <a:buChar char="•"/>
            </a:pPr>
            <a:r>
              <a:rPr lang="es-ES" altLang="es-MX" sz="2200" b="0">
                <a:solidFill>
                  <a:schemeClr val="tx1"/>
                </a:solidFill>
                <a:latin typeface="MetaPlusBook-Italic" pitchFamily="34" charset="0"/>
              </a:rPr>
              <a:t> El funcionamiento FIFO (First Input First Output) la primera carga en desconectar es la primera en conectar. Es decir un comportamiento cíclico de control de cargas.</a:t>
            </a:r>
          </a:p>
        </p:txBody>
      </p:sp>
      <p:sp>
        <p:nvSpPr>
          <p:cNvPr id="32771" name="Text Box 3"/>
          <p:cNvSpPr txBox="1">
            <a:spLocks noChangeArrowheads="1"/>
          </p:cNvSpPr>
          <p:nvPr/>
        </p:nvSpPr>
        <p:spPr bwMode="auto">
          <a:xfrm>
            <a:off x="2204001" y="844881"/>
            <a:ext cx="47826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r>
              <a:rPr lang="es-ES" altLang="es-MX" sz="3200" dirty="0"/>
              <a:t>CONTROL DE CARGAS</a:t>
            </a:r>
          </a:p>
        </p:txBody>
      </p:sp>
      <p:sp>
        <p:nvSpPr>
          <p:cNvPr id="4" name="CuadroTexto 3"/>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3933515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11188" y="1700213"/>
            <a:ext cx="76327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0975" indent="-180975">
              <a:defRPr sz="3600" b="1">
                <a:solidFill>
                  <a:srgbClr val="B00040"/>
                </a:solidFill>
                <a:latin typeface="Arial" panose="020B0604020202020204" pitchFamily="34" charset="0"/>
                <a:ea typeface="Arial Unicode MS" pitchFamily="34" charset="-128"/>
              </a:defRPr>
            </a:lvl1pPr>
            <a:lvl2pPr>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marL="0" indent="0" algn="ctr" defTabSz="914400">
              <a:spcBef>
                <a:spcPct val="50000"/>
              </a:spcBef>
            </a:pPr>
            <a:r>
              <a:rPr lang="es-ES" altLang="es-MX" sz="2400" dirty="0">
                <a:latin typeface="MetaPlusBook-Italic" pitchFamily="34" charset="0"/>
              </a:rPr>
              <a:t>Cargas candidatas a ser desconectadas</a:t>
            </a:r>
          </a:p>
          <a:p>
            <a:pPr marL="342900" indent="-342900" defTabSz="914400">
              <a:spcBef>
                <a:spcPct val="50000"/>
              </a:spcBef>
              <a:buFont typeface="Arial" panose="020B0604020202020204" pitchFamily="34" charset="0"/>
              <a:buChar char="•"/>
            </a:pPr>
            <a:r>
              <a:rPr lang="es-ES" altLang="es-MX" sz="2000" b="0" dirty="0">
                <a:solidFill>
                  <a:schemeClr val="tx1"/>
                </a:solidFill>
                <a:latin typeface="MetaPlusBook-Italic" pitchFamily="34" charset="0"/>
              </a:rPr>
              <a:t>Compresores</a:t>
            </a:r>
          </a:p>
          <a:p>
            <a:pPr marL="342900" indent="-342900" defTabSz="914400">
              <a:spcBef>
                <a:spcPct val="50000"/>
              </a:spcBef>
              <a:buFont typeface="Arial" panose="020B0604020202020204" pitchFamily="34" charset="0"/>
              <a:buChar char="•"/>
            </a:pPr>
            <a:r>
              <a:rPr lang="es-ES" altLang="es-MX" sz="2000" b="0" dirty="0" err="1">
                <a:solidFill>
                  <a:schemeClr val="tx1"/>
                </a:solidFill>
                <a:latin typeface="MetaPlusBook-Italic" pitchFamily="34" charset="0"/>
              </a:rPr>
              <a:t>Chillers</a:t>
            </a:r>
            <a:endParaRPr lang="es-ES" altLang="es-MX" sz="2000" b="0" dirty="0">
              <a:solidFill>
                <a:schemeClr val="tx1"/>
              </a:solidFill>
              <a:latin typeface="MetaPlusBook-Italic" pitchFamily="34" charset="0"/>
            </a:endParaRPr>
          </a:p>
          <a:p>
            <a:pPr marL="342900" indent="-342900" defTabSz="914400">
              <a:spcBef>
                <a:spcPct val="50000"/>
              </a:spcBef>
              <a:buFont typeface="Arial" panose="020B0604020202020204" pitchFamily="34" charset="0"/>
              <a:buChar char="•"/>
            </a:pPr>
            <a:r>
              <a:rPr lang="es-ES" altLang="es-MX" sz="2000" b="0" dirty="0">
                <a:solidFill>
                  <a:schemeClr val="tx1"/>
                </a:solidFill>
                <a:latin typeface="MetaPlusBook-Italic" pitchFamily="34" charset="0"/>
              </a:rPr>
              <a:t>Resistencias</a:t>
            </a:r>
          </a:p>
          <a:p>
            <a:pPr marL="342900" indent="-342900" defTabSz="914400">
              <a:spcBef>
                <a:spcPct val="50000"/>
              </a:spcBef>
              <a:buFont typeface="Arial" panose="020B0604020202020204" pitchFamily="34" charset="0"/>
              <a:buChar char="•"/>
            </a:pPr>
            <a:r>
              <a:rPr lang="es-ES" altLang="es-MX" sz="2000" b="0" dirty="0">
                <a:solidFill>
                  <a:schemeClr val="tx1"/>
                </a:solidFill>
                <a:latin typeface="MetaPlusBook-Italic" pitchFamily="34" charset="0"/>
              </a:rPr>
              <a:t>Aire acondicionado</a:t>
            </a:r>
          </a:p>
          <a:p>
            <a:pPr marL="342900" indent="-342900" defTabSz="914400">
              <a:spcBef>
                <a:spcPct val="50000"/>
              </a:spcBef>
              <a:buFont typeface="Arial" panose="020B0604020202020204" pitchFamily="34" charset="0"/>
              <a:buChar char="•"/>
            </a:pPr>
            <a:r>
              <a:rPr lang="es-ES" altLang="es-MX" sz="2000" b="0" dirty="0">
                <a:solidFill>
                  <a:schemeClr val="tx1"/>
                </a:solidFill>
                <a:latin typeface="MetaPlusBook-Italic" pitchFamily="34" charset="0"/>
              </a:rPr>
              <a:t>Bombas de agua</a:t>
            </a:r>
          </a:p>
          <a:p>
            <a:pPr marL="342900" indent="-342900" defTabSz="914400">
              <a:spcBef>
                <a:spcPct val="50000"/>
              </a:spcBef>
              <a:buFont typeface="Arial" panose="020B0604020202020204" pitchFamily="34" charset="0"/>
              <a:buChar char="•"/>
            </a:pPr>
            <a:r>
              <a:rPr lang="es-ES" altLang="es-MX" sz="2000" b="0" dirty="0">
                <a:solidFill>
                  <a:schemeClr val="tx1"/>
                </a:solidFill>
                <a:latin typeface="MetaPlusBook-Italic" pitchFamily="34" charset="0"/>
              </a:rPr>
              <a:t>Alumbrado</a:t>
            </a:r>
          </a:p>
          <a:p>
            <a:pPr marL="342900" indent="-342900" defTabSz="914400">
              <a:spcBef>
                <a:spcPct val="50000"/>
              </a:spcBef>
              <a:buFont typeface="Arial" panose="020B0604020202020204" pitchFamily="34" charset="0"/>
              <a:buChar char="•"/>
            </a:pPr>
            <a:r>
              <a:rPr lang="es-ES" altLang="es-MX" sz="2000" b="0" dirty="0">
                <a:solidFill>
                  <a:schemeClr val="tx1"/>
                </a:solidFill>
                <a:latin typeface="MetaPlusBook-Italic" pitchFamily="34" charset="0"/>
              </a:rPr>
              <a:t>Extractores de humo</a:t>
            </a:r>
          </a:p>
          <a:p>
            <a:pPr marL="342900" indent="-342900" defTabSz="914400">
              <a:spcBef>
                <a:spcPct val="50000"/>
              </a:spcBef>
              <a:buFont typeface="Arial" panose="020B0604020202020204" pitchFamily="34" charset="0"/>
              <a:buChar char="•"/>
            </a:pPr>
            <a:r>
              <a:rPr lang="es-ES" altLang="es-MX" sz="2000" b="0" dirty="0">
                <a:solidFill>
                  <a:schemeClr val="tx1"/>
                </a:solidFill>
                <a:latin typeface="MetaPlusBook-Italic" pitchFamily="34" charset="0"/>
              </a:rPr>
              <a:t>Maquinaria trabajando en vacío</a:t>
            </a:r>
          </a:p>
          <a:p>
            <a:pPr marL="342900" indent="-342900" defTabSz="914400">
              <a:spcBef>
                <a:spcPct val="50000"/>
              </a:spcBef>
              <a:buFont typeface="Arial" panose="020B0604020202020204" pitchFamily="34" charset="0"/>
              <a:buChar char="•"/>
            </a:pPr>
            <a:endParaRPr lang="es-ES" altLang="es-MX" sz="2400" dirty="0">
              <a:solidFill>
                <a:schemeClr val="tx1">
                  <a:lumMod val="50000"/>
                  <a:lumOff val="50000"/>
                </a:schemeClr>
              </a:solidFill>
              <a:latin typeface="MetaPlusBook-Italic" pitchFamily="34" charset="0"/>
            </a:endParaRPr>
          </a:p>
        </p:txBody>
      </p:sp>
      <p:sp>
        <p:nvSpPr>
          <p:cNvPr id="32771" name="Text Box 3"/>
          <p:cNvSpPr txBox="1">
            <a:spLocks noChangeArrowheads="1"/>
          </p:cNvSpPr>
          <p:nvPr/>
        </p:nvSpPr>
        <p:spPr bwMode="auto">
          <a:xfrm>
            <a:off x="2204001" y="869948"/>
            <a:ext cx="47826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r>
              <a:rPr lang="es-ES" altLang="es-MX" sz="3200" dirty="0"/>
              <a:t>CONTROL DE CARGAS</a:t>
            </a:r>
          </a:p>
        </p:txBody>
      </p:sp>
      <p:sp>
        <p:nvSpPr>
          <p:cNvPr id="2" name="CuadroTexto 1"/>
          <p:cNvSpPr txBox="1"/>
          <p:nvPr/>
        </p:nvSpPr>
        <p:spPr>
          <a:xfrm rot="1747666">
            <a:off x="4274505" y="3239095"/>
            <a:ext cx="3296704" cy="1631216"/>
          </a:xfrm>
          <a:prstGeom prst="rect">
            <a:avLst/>
          </a:prstGeom>
          <a:noFill/>
          <a:ln w="28575">
            <a:solidFill>
              <a:srgbClr val="C00000"/>
            </a:solidFill>
            <a:prstDash val="lgDashDotDot"/>
          </a:ln>
        </p:spPr>
        <p:txBody>
          <a:bodyPr wrap="square" rtlCol="0">
            <a:spAutoFit/>
            <a:scene3d>
              <a:camera prst="perspectiveRelaxedModerately"/>
              <a:lightRig rig="threePt" dir="t"/>
            </a:scene3d>
          </a:bodyPr>
          <a:lstStyle/>
          <a:p>
            <a:pPr algn="just"/>
            <a:r>
              <a:rPr lang="es-MX" sz="2000" dirty="0"/>
              <a:t>Algunas de ellas pueden ser desconectadas por horario, otras por alarma de demanda. Algunas podrán combinar los dos métodos</a:t>
            </a:r>
          </a:p>
        </p:txBody>
      </p:sp>
      <p:sp>
        <p:nvSpPr>
          <p:cNvPr id="5" name="CuadroTexto 4"/>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21922727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38565" y="716756"/>
            <a:ext cx="3816350" cy="950913"/>
          </a:xfrm>
          <a:prstGeom prst="rect">
            <a:avLst/>
          </a:prstGeom>
          <a:gradFill>
            <a:gsLst>
              <a:gs pos="0">
                <a:srgbClr val="B00040"/>
              </a:gs>
              <a:gs pos="100000">
                <a:srgbClr val="CB1305"/>
              </a:gs>
            </a:gsLst>
            <a:lin ang="5400000" scaled="1"/>
          </a:gradFill>
        </p:spPr>
        <p:txBody>
          <a:bodyPr>
            <a:spAutoFit/>
          </a:bodyPr>
          <a:lstStyle/>
          <a:p>
            <a:pPr algn="ctr">
              <a:lnSpc>
                <a:spcPct val="93000"/>
              </a:lnSpc>
              <a:buClr>
                <a:srgbClr val="000000"/>
              </a:buClr>
              <a:buSzPct val="100000"/>
              <a:buFont typeface="Arial" panose="020B0604020202020204" pitchFamily="34" charset="0"/>
              <a:buNone/>
              <a:defRPr/>
            </a:pPr>
            <a:r>
              <a:rPr lang="es-MX" sz="2000" dirty="0">
                <a:solidFill>
                  <a:schemeClr val="bg1"/>
                </a:solidFill>
                <a:effectLst>
                  <a:outerShdw blurRad="38100" dist="38100" dir="2700000" algn="tl">
                    <a:srgbClr val="000000">
                      <a:alpha val="43137"/>
                    </a:srgbClr>
                  </a:outerShdw>
                </a:effectLst>
              </a:rPr>
              <a:t>Controlador de máxima demanda </a:t>
            </a:r>
          </a:p>
          <a:p>
            <a:pPr algn="ctr">
              <a:lnSpc>
                <a:spcPct val="93000"/>
              </a:lnSpc>
              <a:buClr>
                <a:srgbClr val="000000"/>
              </a:buClr>
              <a:buSzPct val="100000"/>
              <a:buFont typeface="Arial" panose="020B0604020202020204" pitchFamily="34" charset="0"/>
              <a:buNone/>
              <a:defRPr/>
            </a:pPr>
            <a:r>
              <a:rPr lang="es-MX" sz="2000" dirty="0">
                <a:solidFill>
                  <a:schemeClr val="bg1"/>
                </a:solidFill>
                <a:effectLst>
                  <a:outerShdw blurRad="38100" dist="38100" dir="2700000" algn="tl">
                    <a:srgbClr val="000000">
                      <a:alpha val="43137"/>
                    </a:srgbClr>
                  </a:outerShdw>
                </a:effectLst>
              </a:rPr>
              <a:t>MDC-4</a:t>
            </a:r>
          </a:p>
        </p:txBody>
      </p:sp>
      <p:pic>
        <p:nvPicPr>
          <p:cNvPr id="34820" name="Imagen 2" descr="Recorte de pantall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825" y="1655763"/>
            <a:ext cx="2449513"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agen 3" descr="Recorte de pantall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150" y="4244975"/>
            <a:ext cx="40100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agen 4" descr="Recorte de pantalla"/>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4150" y="4446588"/>
            <a:ext cx="35163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Rectángulo 5"/>
          <p:cNvSpPr>
            <a:spLocks noChangeArrowheads="1"/>
          </p:cNvSpPr>
          <p:nvPr/>
        </p:nvSpPr>
        <p:spPr bwMode="auto">
          <a:xfrm>
            <a:off x="2954338" y="1412875"/>
            <a:ext cx="5865812"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Char char="•"/>
            </a:pPr>
            <a:r>
              <a:rPr lang="es-MX" altLang="es-MX" sz="1600" b="0" dirty="0">
                <a:solidFill>
                  <a:schemeClr val="bg1"/>
                </a:solidFill>
                <a:latin typeface="Helvetica" panose="020B0604020202020204" pitchFamily="34" charset="0"/>
              </a:rPr>
              <a:t>El </a:t>
            </a:r>
            <a:r>
              <a:rPr lang="es-MX" altLang="es-MX" sz="1600" dirty="0">
                <a:solidFill>
                  <a:schemeClr val="bg1"/>
                </a:solidFill>
                <a:latin typeface="Helvetica" panose="020B0604020202020204" pitchFamily="34" charset="0"/>
              </a:rPr>
              <a:t>MDC-4</a:t>
            </a:r>
            <a:r>
              <a:rPr lang="es-MX" altLang="es-MX" sz="1600" b="0" dirty="0">
                <a:solidFill>
                  <a:srgbClr val="1A262F"/>
                </a:solidFill>
                <a:latin typeface="Helvetica" panose="020B0604020202020204" pitchFamily="34" charset="0"/>
              </a:rPr>
              <a:t> dispone de entradas para la medida de corriente y de tensión. </a:t>
            </a:r>
          </a:p>
          <a:p>
            <a:pPr>
              <a:lnSpc>
                <a:spcPct val="93000"/>
              </a:lnSpc>
              <a:buClr>
                <a:srgbClr val="000000"/>
              </a:buClr>
              <a:buSzPct val="100000"/>
              <a:buFont typeface="Arial" panose="020B0604020202020204" pitchFamily="34" charset="0"/>
              <a:buChar char="•"/>
            </a:pPr>
            <a:r>
              <a:rPr lang="es-MX" altLang="es-MX" sz="1600" b="0" dirty="0">
                <a:solidFill>
                  <a:srgbClr val="1A262F"/>
                </a:solidFill>
                <a:latin typeface="Helvetica" panose="020B0604020202020204" pitchFamily="34" charset="0"/>
              </a:rPr>
              <a:t>Incorpora un visualizador de 2 líneas de 20 caracteres cada una, en el que es posible visualizar las variables eléctricas medidas y calculadas por el equipo, además de información particular del control de las salidas relé del equipo y del tiempo de funcionamiento de cada una de las cargas. </a:t>
            </a:r>
          </a:p>
          <a:p>
            <a:pPr>
              <a:lnSpc>
                <a:spcPct val="93000"/>
              </a:lnSpc>
              <a:buClr>
                <a:srgbClr val="000000"/>
              </a:buClr>
              <a:buSzPct val="100000"/>
              <a:buFont typeface="Arial" panose="020B0604020202020204" pitchFamily="34" charset="0"/>
              <a:buChar char="•"/>
            </a:pPr>
            <a:r>
              <a:rPr lang="es-MX" altLang="es-MX" sz="1600" b="0" dirty="0">
                <a:solidFill>
                  <a:srgbClr val="1A262F"/>
                </a:solidFill>
                <a:latin typeface="Helvetica" panose="020B0604020202020204" pitchFamily="34" charset="0"/>
              </a:rPr>
              <a:t>Esta información permite al usuario verificar que el funcionamiento del equipo es el deseado.</a:t>
            </a:r>
          </a:p>
          <a:p>
            <a:pPr>
              <a:lnSpc>
                <a:spcPct val="93000"/>
              </a:lnSpc>
              <a:buClr>
                <a:srgbClr val="000000"/>
              </a:buClr>
              <a:buSzPct val="100000"/>
              <a:buFont typeface="Arial" panose="020B0604020202020204" pitchFamily="34" charset="0"/>
              <a:buChar char="•"/>
            </a:pPr>
            <a:r>
              <a:rPr lang="es-MX" altLang="es-MX" sz="1600" b="0" dirty="0">
                <a:solidFill>
                  <a:srgbClr val="1A262F"/>
                </a:solidFill>
                <a:latin typeface="Helvetica" panose="020B0604020202020204" pitchFamily="34" charset="0"/>
              </a:rPr>
              <a:t>Indicadores luminosos muestran al usuario el estado de las salidas así como el estado de la CPU del equipo.</a:t>
            </a:r>
            <a:endParaRPr lang="es-MX" altLang="es-MX" sz="1600" dirty="0"/>
          </a:p>
        </p:txBody>
      </p:sp>
      <p:sp>
        <p:nvSpPr>
          <p:cNvPr id="8" name="CuadroTexto 7"/>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11628373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38565" y="716756"/>
            <a:ext cx="3816350" cy="664797"/>
          </a:xfrm>
          <a:prstGeom prst="rect">
            <a:avLst/>
          </a:prstGeom>
          <a:gradFill>
            <a:gsLst>
              <a:gs pos="0">
                <a:srgbClr val="B00040"/>
              </a:gs>
              <a:gs pos="100000">
                <a:srgbClr val="CB1305"/>
              </a:gs>
            </a:gsLst>
            <a:lin ang="5400000" scaled="1"/>
          </a:gradFill>
        </p:spPr>
        <p:txBody>
          <a:bodyPr>
            <a:spAutoFit/>
          </a:bodyPr>
          <a:lstStyle/>
          <a:p>
            <a:pPr algn="ctr">
              <a:lnSpc>
                <a:spcPct val="93000"/>
              </a:lnSpc>
              <a:buClr>
                <a:srgbClr val="000000"/>
              </a:buClr>
              <a:buSzPct val="100000"/>
              <a:buFont typeface="Arial" panose="020B0604020202020204" pitchFamily="34" charset="0"/>
              <a:buNone/>
              <a:defRPr/>
            </a:pPr>
            <a:r>
              <a:rPr lang="es-MX" sz="2000" dirty="0">
                <a:solidFill>
                  <a:schemeClr val="bg1"/>
                </a:solidFill>
                <a:effectLst>
                  <a:outerShdw blurRad="38100" dist="38100" dir="2700000" algn="tl">
                    <a:srgbClr val="000000">
                      <a:alpha val="43137"/>
                    </a:srgbClr>
                  </a:outerShdw>
                </a:effectLst>
              </a:rPr>
              <a:t>Controlador de máxima demanda </a:t>
            </a:r>
          </a:p>
          <a:p>
            <a:pPr algn="ctr">
              <a:lnSpc>
                <a:spcPct val="93000"/>
              </a:lnSpc>
              <a:buClr>
                <a:srgbClr val="000000"/>
              </a:buClr>
              <a:buSzPct val="100000"/>
              <a:buFont typeface="Arial" panose="020B0604020202020204" pitchFamily="34" charset="0"/>
              <a:buNone/>
              <a:defRPr/>
            </a:pPr>
            <a:r>
              <a:rPr lang="es-MX" sz="2000" dirty="0">
                <a:solidFill>
                  <a:schemeClr val="bg1"/>
                </a:solidFill>
                <a:effectLst>
                  <a:outerShdw blurRad="38100" dist="38100" dir="2700000" algn="tl">
                    <a:srgbClr val="000000">
                      <a:alpha val="43137"/>
                    </a:srgbClr>
                  </a:outerShdw>
                </a:effectLst>
              </a:rPr>
              <a:t>MDC-20</a:t>
            </a:r>
          </a:p>
        </p:txBody>
      </p:sp>
      <p:pic>
        <p:nvPicPr>
          <p:cNvPr id="36869" name="Imagen 6" descr="Recorte de pantalla"/>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200" y="1628775"/>
            <a:ext cx="20558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Imagen 7" descr="Recorte de pantall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198813"/>
            <a:ext cx="58483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ángulo 8"/>
          <p:cNvSpPr>
            <a:spLocks noChangeArrowheads="1"/>
          </p:cNvSpPr>
          <p:nvPr/>
        </p:nvSpPr>
        <p:spPr bwMode="auto">
          <a:xfrm>
            <a:off x="1619250" y="6092825"/>
            <a:ext cx="649288" cy="3603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None/>
            </a:pPr>
            <a:endParaRPr lang="es-MX" altLang="es-MX"/>
          </a:p>
        </p:txBody>
      </p:sp>
      <p:sp>
        <p:nvSpPr>
          <p:cNvPr id="36868" name="Rectángulo 5"/>
          <p:cNvSpPr>
            <a:spLocks noChangeArrowheads="1"/>
          </p:cNvSpPr>
          <p:nvPr/>
        </p:nvSpPr>
        <p:spPr bwMode="auto">
          <a:xfrm>
            <a:off x="755650" y="1854059"/>
            <a:ext cx="4572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nSpc>
                <a:spcPct val="93000"/>
              </a:lnSpc>
              <a:buClr>
                <a:srgbClr val="000000"/>
              </a:buClr>
              <a:buSzPct val="100000"/>
              <a:buFont typeface="Arial" panose="020B0604020202020204" pitchFamily="34" charset="0"/>
              <a:buChar char="•"/>
            </a:pPr>
            <a:r>
              <a:rPr lang="es-MX" altLang="es-MX" sz="1600" b="0" dirty="0">
                <a:solidFill>
                  <a:schemeClr val="tx1"/>
                </a:solidFill>
              </a:rPr>
              <a:t>Gestión hasta 6 circuitos locales y 48 circuitos ampliando con LM4 (vía comunicación)</a:t>
            </a:r>
          </a:p>
          <a:p>
            <a:pPr>
              <a:lnSpc>
                <a:spcPct val="93000"/>
              </a:lnSpc>
              <a:buClr>
                <a:srgbClr val="000000"/>
              </a:buClr>
              <a:buSzPct val="100000"/>
              <a:buFont typeface="Arial" panose="020B0604020202020204" pitchFamily="34" charset="0"/>
              <a:buChar char="•"/>
            </a:pPr>
            <a:r>
              <a:rPr lang="es-MX" altLang="es-MX" sz="1600" b="0" dirty="0">
                <a:solidFill>
                  <a:schemeClr val="tx1"/>
                </a:solidFill>
              </a:rPr>
              <a:t>Gestión por ventana deslizante o fija</a:t>
            </a:r>
          </a:p>
          <a:p>
            <a:pPr>
              <a:lnSpc>
                <a:spcPct val="93000"/>
              </a:lnSpc>
              <a:buClr>
                <a:srgbClr val="000000"/>
              </a:buClr>
              <a:buSzPct val="100000"/>
              <a:buFont typeface="Arial" panose="020B0604020202020204" pitchFamily="34" charset="0"/>
              <a:buChar char="•"/>
            </a:pPr>
            <a:r>
              <a:rPr lang="es-MX" altLang="es-MX" sz="1600" b="0" dirty="0">
                <a:solidFill>
                  <a:schemeClr val="tx1"/>
                </a:solidFill>
              </a:rPr>
              <a:t>Calendario de desconexiones</a:t>
            </a:r>
          </a:p>
          <a:p>
            <a:pPr>
              <a:lnSpc>
                <a:spcPct val="93000"/>
              </a:lnSpc>
              <a:buClr>
                <a:srgbClr val="000000"/>
              </a:buClr>
              <a:buSzPct val="100000"/>
              <a:buFont typeface="Arial" panose="020B0604020202020204" pitchFamily="34" charset="0"/>
              <a:buChar char="•"/>
            </a:pPr>
            <a:r>
              <a:rPr lang="es-MX" altLang="es-MX" sz="1600" b="0" dirty="0">
                <a:solidFill>
                  <a:schemeClr val="tx1"/>
                </a:solidFill>
              </a:rPr>
              <a:t>Simulación del comportamiento de la instalación</a:t>
            </a:r>
          </a:p>
        </p:txBody>
      </p:sp>
      <p:sp>
        <p:nvSpPr>
          <p:cNvPr id="9" name="CuadroTexto 8"/>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25311165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Presentacio copia.png                                          0E1B9B68Macintosh HD                   7C268769:"/>
          <p:cNvPicPr>
            <a:picLocks noChangeAspect="1" noChangeArrowheads="1"/>
          </p:cNvPicPr>
          <p:nvPr/>
        </p:nvPicPr>
        <p:blipFill>
          <a:blip r:embed="rId2" cstate="screen"/>
          <a:srcRect/>
          <a:stretch>
            <a:fillRect/>
          </a:stretch>
        </p:blipFill>
        <p:spPr bwMode="auto">
          <a:xfrm>
            <a:off x="243946" y="1620320"/>
            <a:ext cx="8673281" cy="5037070"/>
          </a:xfrm>
          <a:prstGeom prst="rect">
            <a:avLst/>
          </a:prstGeom>
          <a:noFill/>
          <a:ln w="9525">
            <a:noFill/>
            <a:miter lim="800000"/>
            <a:headEnd/>
            <a:tailEnd/>
          </a:ln>
          <a:effectLst>
            <a:softEdge rad="63500"/>
          </a:effectLst>
        </p:spPr>
      </p:pic>
      <p:sp>
        <p:nvSpPr>
          <p:cNvPr id="6" name="CuadroTexto 5"/>
          <p:cNvSpPr txBox="1"/>
          <p:nvPr/>
        </p:nvSpPr>
        <p:spPr>
          <a:xfrm>
            <a:off x="243946" y="844881"/>
            <a:ext cx="3816350" cy="665163"/>
          </a:xfrm>
          <a:prstGeom prst="rect">
            <a:avLst/>
          </a:prstGeom>
          <a:gradFill>
            <a:gsLst>
              <a:gs pos="0">
                <a:srgbClr val="B00040"/>
              </a:gs>
              <a:gs pos="100000">
                <a:srgbClr val="CB1305"/>
              </a:gs>
            </a:gsLst>
            <a:lin ang="5400000" scaled="1"/>
          </a:gradFill>
        </p:spPr>
        <p:txBody>
          <a:bodyPr>
            <a:spAutoFit/>
          </a:bodyPr>
          <a:lstStyle/>
          <a:p>
            <a:pPr algn="ctr">
              <a:lnSpc>
                <a:spcPct val="93000"/>
              </a:lnSpc>
              <a:buClr>
                <a:srgbClr val="000000"/>
              </a:buClr>
              <a:buSzPct val="100000"/>
              <a:buFont typeface="Arial" panose="020B0604020202020204" pitchFamily="34" charset="0"/>
              <a:buNone/>
              <a:defRPr/>
            </a:pPr>
            <a:r>
              <a:rPr lang="es-MX" sz="2000" dirty="0">
                <a:solidFill>
                  <a:schemeClr val="bg1"/>
                </a:solidFill>
                <a:effectLst>
                  <a:outerShdw blurRad="38100" dist="38100" dir="2700000" algn="tl">
                    <a:srgbClr val="000000">
                      <a:alpha val="43137"/>
                    </a:srgbClr>
                  </a:outerShdw>
                </a:effectLst>
              </a:rPr>
              <a:t>Autómata Energético</a:t>
            </a:r>
          </a:p>
          <a:p>
            <a:pPr algn="ctr">
              <a:lnSpc>
                <a:spcPct val="93000"/>
              </a:lnSpc>
              <a:buClr>
                <a:srgbClr val="000000"/>
              </a:buClr>
              <a:buSzPct val="100000"/>
              <a:buFont typeface="Arial" panose="020B0604020202020204" pitchFamily="34" charset="0"/>
              <a:buNone/>
              <a:defRPr/>
            </a:pPr>
            <a:r>
              <a:rPr lang="es-MX" sz="2000" dirty="0">
                <a:solidFill>
                  <a:schemeClr val="bg1"/>
                </a:solidFill>
                <a:effectLst>
                  <a:outerShdw blurRad="38100" dist="38100" dir="2700000" algn="tl">
                    <a:srgbClr val="000000">
                      <a:alpha val="43137"/>
                    </a:srgbClr>
                  </a:outerShdw>
                </a:effectLst>
              </a:rPr>
              <a:t>EDS</a:t>
            </a:r>
          </a:p>
        </p:txBody>
      </p:sp>
      <p:sp>
        <p:nvSpPr>
          <p:cNvPr id="5" name="CuadroTexto 4"/>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28494256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73" y="3509920"/>
            <a:ext cx="2182619" cy="2619143"/>
          </a:xfrm>
          <a:prstGeom prst="rect">
            <a:avLst/>
          </a:prstGeom>
          <a:ln>
            <a:noFill/>
          </a:ln>
          <a:effectLst>
            <a:outerShdw blurRad="292100" dist="139700" dir="2700000" algn="tl" rotWithShape="0">
              <a:srgbClr val="333333">
                <a:alpha val="65000"/>
              </a:srgbClr>
            </a:outerShdw>
          </a:effectLst>
        </p:spPr>
      </p:pic>
      <p:sp>
        <p:nvSpPr>
          <p:cNvPr id="7" name="6 Recortar y redondear rectángulo de esquina sencilla"/>
          <p:cNvSpPr/>
          <p:nvPr/>
        </p:nvSpPr>
        <p:spPr>
          <a:xfrm rot="10800000">
            <a:off x="755373" y="1307192"/>
            <a:ext cx="2376264" cy="1058924"/>
          </a:xfrm>
          <a:prstGeom prst="snip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683365" y="1350454"/>
            <a:ext cx="2520280" cy="1015663"/>
          </a:xfrm>
          <a:prstGeom prst="rect">
            <a:avLst/>
          </a:prstGeom>
          <a:noFill/>
        </p:spPr>
        <p:txBody>
          <a:bodyPr wrap="square" rtlCol="0">
            <a:spAutoFit/>
          </a:bodyPr>
          <a:lstStyle/>
          <a:p>
            <a:pPr algn="ctr"/>
            <a:r>
              <a:rPr lang="es-MX" sz="2400" dirty="0">
                <a:solidFill>
                  <a:schemeClr val="bg1"/>
                </a:solidFill>
              </a:rPr>
              <a:t>LM4A-2IO-M</a:t>
            </a:r>
          </a:p>
          <a:p>
            <a:pPr algn="ctr"/>
            <a:r>
              <a:rPr lang="es-MX" dirty="0">
                <a:solidFill>
                  <a:schemeClr val="bg1"/>
                </a:solidFill>
              </a:rPr>
              <a:t>Centralizador de señales analógicas y digitales</a:t>
            </a:r>
          </a:p>
        </p:txBody>
      </p:sp>
      <p:sp>
        <p:nvSpPr>
          <p:cNvPr id="13" name="12 CuadroTexto"/>
          <p:cNvSpPr txBox="1"/>
          <p:nvPr/>
        </p:nvSpPr>
        <p:spPr>
          <a:xfrm>
            <a:off x="4355976" y="1484784"/>
            <a:ext cx="4079592" cy="4524315"/>
          </a:xfrm>
          <a:prstGeom prst="rect">
            <a:avLst/>
          </a:prstGeom>
          <a:noFill/>
        </p:spPr>
        <p:txBody>
          <a:bodyPr wrap="square" rtlCol="0">
            <a:spAutoFit/>
          </a:bodyPr>
          <a:lstStyle/>
          <a:p>
            <a:pPr marL="285750" indent="-285750">
              <a:buFont typeface="Arial" pitchFamily="34" charset="0"/>
              <a:buChar char="•"/>
            </a:pPr>
            <a:r>
              <a:rPr lang="es-MX" sz="2400" dirty="0">
                <a:solidFill>
                  <a:srgbClr val="C00000"/>
                </a:solidFill>
              </a:rPr>
              <a:t>4 entradas analógicas 0…20 </a:t>
            </a:r>
            <a:r>
              <a:rPr lang="es-MX" sz="2400" dirty="0" err="1">
                <a:solidFill>
                  <a:srgbClr val="C00000"/>
                </a:solidFill>
              </a:rPr>
              <a:t>mA</a:t>
            </a:r>
            <a:endParaRPr lang="es-MX" sz="2400" dirty="0">
              <a:solidFill>
                <a:srgbClr val="C00000"/>
              </a:solidFill>
            </a:endParaRPr>
          </a:p>
          <a:p>
            <a:endParaRPr lang="es-MX" sz="2400" dirty="0">
              <a:solidFill>
                <a:srgbClr val="C00000"/>
              </a:solidFill>
            </a:endParaRPr>
          </a:p>
          <a:p>
            <a:pPr marL="285750" indent="-285750">
              <a:buFont typeface="Arial" pitchFamily="34" charset="0"/>
              <a:buChar char="•"/>
            </a:pPr>
            <a:r>
              <a:rPr lang="es-MX" sz="2400" dirty="0">
                <a:solidFill>
                  <a:srgbClr val="C00000"/>
                </a:solidFill>
              </a:rPr>
              <a:t>2 entradas digitales</a:t>
            </a:r>
          </a:p>
          <a:p>
            <a:endParaRPr lang="es-MX" sz="2400" dirty="0">
              <a:solidFill>
                <a:srgbClr val="C00000"/>
              </a:solidFill>
            </a:endParaRPr>
          </a:p>
          <a:p>
            <a:pPr marL="285750" indent="-285750">
              <a:buFont typeface="Arial" pitchFamily="34" charset="0"/>
              <a:buChar char="•"/>
            </a:pPr>
            <a:r>
              <a:rPr lang="es-MX" sz="2400" dirty="0">
                <a:solidFill>
                  <a:srgbClr val="C00000"/>
                </a:solidFill>
              </a:rPr>
              <a:t>2 salidas de relevador</a:t>
            </a:r>
          </a:p>
          <a:p>
            <a:endParaRPr lang="es-MX" sz="2400" dirty="0">
              <a:solidFill>
                <a:srgbClr val="C00000"/>
              </a:solidFill>
            </a:endParaRPr>
          </a:p>
          <a:p>
            <a:pPr marL="285750" indent="-285750">
              <a:buFont typeface="Arial" pitchFamily="34" charset="0"/>
              <a:buChar char="•"/>
            </a:pPr>
            <a:r>
              <a:rPr lang="es-MX" sz="2400" dirty="0">
                <a:solidFill>
                  <a:srgbClr val="C00000"/>
                </a:solidFill>
              </a:rPr>
              <a:t>Alimentación universal</a:t>
            </a:r>
          </a:p>
          <a:p>
            <a:endParaRPr lang="es-MX" sz="2400" dirty="0">
              <a:solidFill>
                <a:srgbClr val="C00000"/>
              </a:solidFill>
            </a:endParaRPr>
          </a:p>
          <a:p>
            <a:pPr marL="285750" indent="-285750">
              <a:buFont typeface="Arial" pitchFamily="34" charset="0"/>
              <a:buChar char="•"/>
            </a:pPr>
            <a:r>
              <a:rPr lang="es-MX" sz="2400" dirty="0">
                <a:solidFill>
                  <a:srgbClr val="C00000"/>
                </a:solidFill>
              </a:rPr>
              <a:t>Conectividad con </a:t>
            </a:r>
            <a:r>
              <a:rPr lang="es-MX" sz="2400" dirty="0" err="1">
                <a:solidFill>
                  <a:srgbClr val="C00000"/>
                </a:solidFill>
              </a:rPr>
              <a:t>PowerStudio</a:t>
            </a:r>
            <a:r>
              <a:rPr lang="es-MX" sz="2400" dirty="0">
                <a:solidFill>
                  <a:srgbClr val="C00000"/>
                </a:solidFill>
              </a:rPr>
              <a:t> </a:t>
            </a:r>
            <a:r>
              <a:rPr lang="es-MX" sz="2400" dirty="0" err="1">
                <a:solidFill>
                  <a:srgbClr val="C00000"/>
                </a:solidFill>
              </a:rPr>
              <a:t>Scada</a:t>
            </a:r>
            <a:endParaRPr lang="es-MX" sz="2400" dirty="0">
              <a:solidFill>
                <a:srgbClr val="C00000"/>
              </a:solidFill>
            </a:endParaRPr>
          </a:p>
          <a:p>
            <a:endParaRPr lang="es-MX" sz="2400" dirty="0">
              <a:solidFill>
                <a:srgbClr val="C00000"/>
              </a:solidFill>
            </a:endParaRPr>
          </a:p>
        </p:txBody>
      </p:sp>
      <p:sp>
        <p:nvSpPr>
          <p:cNvPr id="6" name="CuadroTexto 5"/>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38770001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ortar y redondear rectángulo de esquina sencilla"/>
          <p:cNvSpPr/>
          <p:nvPr/>
        </p:nvSpPr>
        <p:spPr>
          <a:xfrm rot="10800000">
            <a:off x="5616116" y="1289008"/>
            <a:ext cx="2376264" cy="1058924"/>
          </a:xfrm>
          <a:prstGeom prst="snip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5544108" y="1302638"/>
            <a:ext cx="2520280" cy="1015663"/>
          </a:xfrm>
          <a:prstGeom prst="rect">
            <a:avLst/>
          </a:prstGeom>
          <a:noFill/>
        </p:spPr>
        <p:txBody>
          <a:bodyPr wrap="square" rtlCol="0">
            <a:spAutoFit/>
          </a:bodyPr>
          <a:lstStyle/>
          <a:p>
            <a:pPr algn="ctr"/>
            <a:r>
              <a:rPr lang="es-MX" sz="2400" dirty="0">
                <a:solidFill>
                  <a:schemeClr val="bg1"/>
                </a:solidFill>
              </a:rPr>
              <a:t>LM4I-4O-M</a:t>
            </a:r>
          </a:p>
          <a:p>
            <a:pPr algn="ctr"/>
            <a:r>
              <a:rPr lang="es-MX" dirty="0">
                <a:solidFill>
                  <a:schemeClr val="bg1"/>
                </a:solidFill>
              </a:rPr>
              <a:t>Centralizador de pulsos y salidas digitales</a:t>
            </a:r>
          </a:p>
        </p:txBody>
      </p:sp>
      <p:sp>
        <p:nvSpPr>
          <p:cNvPr id="7" name="6 CuadroTexto"/>
          <p:cNvSpPr txBox="1"/>
          <p:nvPr/>
        </p:nvSpPr>
        <p:spPr>
          <a:xfrm>
            <a:off x="539552" y="1484784"/>
            <a:ext cx="4079592" cy="3785652"/>
          </a:xfrm>
          <a:prstGeom prst="rect">
            <a:avLst/>
          </a:prstGeom>
          <a:noFill/>
        </p:spPr>
        <p:txBody>
          <a:bodyPr wrap="square" rtlCol="0">
            <a:spAutoFit/>
          </a:bodyPr>
          <a:lstStyle/>
          <a:p>
            <a:pPr marL="285750" indent="-285750">
              <a:buFont typeface="Arial" pitchFamily="34" charset="0"/>
              <a:buChar char="•"/>
            </a:pPr>
            <a:r>
              <a:rPr lang="es-MX" sz="2400" dirty="0">
                <a:solidFill>
                  <a:srgbClr val="C00000"/>
                </a:solidFill>
              </a:rPr>
              <a:t>4 entradas digitales </a:t>
            </a:r>
            <a:r>
              <a:rPr lang="es-MX" sz="2400" dirty="0" err="1">
                <a:solidFill>
                  <a:srgbClr val="C00000"/>
                </a:solidFill>
              </a:rPr>
              <a:t>optoaisladas</a:t>
            </a:r>
            <a:r>
              <a:rPr lang="es-MX" sz="2400" dirty="0">
                <a:solidFill>
                  <a:srgbClr val="C00000"/>
                </a:solidFill>
              </a:rPr>
              <a:t>.</a:t>
            </a:r>
          </a:p>
          <a:p>
            <a:endParaRPr lang="es-MX" sz="2400" dirty="0">
              <a:solidFill>
                <a:srgbClr val="C00000"/>
              </a:solidFill>
            </a:endParaRPr>
          </a:p>
          <a:p>
            <a:pPr marL="285750" indent="-285750">
              <a:buFont typeface="Arial" pitchFamily="34" charset="0"/>
              <a:buChar char="•"/>
            </a:pPr>
            <a:r>
              <a:rPr lang="es-MX" sz="2400" dirty="0">
                <a:solidFill>
                  <a:srgbClr val="C00000"/>
                </a:solidFill>
              </a:rPr>
              <a:t>4 salidas de relevador</a:t>
            </a:r>
          </a:p>
          <a:p>
            <a:endParaRPr lang="es-MX" sz="2400" dirty="0">
              <a:solidFill>
                <a:srgbClr val="C00000"/>
              </a:solidFill>
            </a:endParaRPr>
          </a:p>
          <a:p>
            <a:pPr marL="285750" indent="-285750">
              <a:buFont typeface="Arial" pitchFamily="34" charset="0"/>
              <a:buChar char="•"/>
            </a:pPr>
            <a:r>
              <a:rPr lang="es-MX" sz="2400" dirty="0">
                <a:solidFill>
                  <a:srgbClr val="C00000"/>
                </a:solidFill>
              </a:rPr>
              <a:t>Alimentación universal</a:t>
            </a:r>
          </a:p>
          <a:p>
            <a:endParaRPr lang="es-MX" sz="2400" dirty="0">
              <a:solidFill>
                <a:srgbClr val="C00000"/>
              </a:solidFill>
            </a:endParaRPr>
          </a:p>
          <a:p>
            <a:pPr marL="285750" indent="-285750">
              <a:buFont typeface="Arial" pitchFamily="34" charset="0"/>
              <a:buChar char="•"/>
            </a:pPr>
            <a:r>
              <a:rPr lang="es-MX" sz="2400" dirty="0">
                <a:solidFill>
                  <a:srgbClr val="C00000"/>
                </a:solidFill>
              </a:rPr>
              <a:t>Conectividad con </a:t>
            </a:r>
            <a:r>
              <a:rPr lang="es-MX" sz="2400" dirty="0" err="1">
                <a:solidFill>
                  <a:srgbClr val="C00000"/>
                </a:solidFill>
              </a:rPr>
              <a:t>PowerStudio</a:t>
            </a:r>
            <a:r>
              <a:rPr lang="es-MX" sz="2400" dirty="0">
                <a:solidFill>
                  <a:srgbClr val="C00000"/>
                </a:solidFill>
              </a:rPr>
              <a:t> </a:t>
            </a:r>
            <a:r>
              <a:rPr lang="es-MX" sz="2400" dirty="0" err="1">
                <a:solidFill>
                  <a:srgbClr val="C00000"/>
                </a:solidFill>
              </a:rPr>
              <a:t>Scada</a:t>
            </a:r>
            <a:endParaRPr lang="es-MX" sz="2400" dirty="0">
              <a:solidFill>
                <a:srgbClr val="C00000"/>
              </a:solidFill>
            </a:endParaRPr>
          </a:p>
          <a:p>
            <a:endParaRPr lang="es-MX" sz="2400" dirty="0">
              <a:solidFill>
                <a:srgbClr val="C00000"/>
              </a:solidFill>
            </a:endParaRPr>
          </a:p>
        </p:txBody>
      </p:sp>
      <p:pic>
        <p:nvPicPr>
          <p:cNvPr id="8" name="Picture 3" descr="C:\Users\ALEJANDRO\Desktop\bandeja  cirmex\IMAGENES_FOTOS\EQUIPOS\IMG-20120713-00108.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846758" y="2716696"/>
            <a:ext cx="2217630" cy="2543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338187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idx="4294967295"/>
          </p:nvPr>
        </p:nvSpPr>
        <p:spPr>
          <a:xfrm>
            <a:off x="1906934" y="6103696"/>
            <a:ext cx="4249044" cy="457048"/>
          </a:xfrm>
        </p:spPr>
        <p:txBody>
          <a:bodyPr wrap="square" lIns="0" tIns="0" rIns="0" bIns="0" anchor="t">
            <a:spAutoFit/>
          </a:bodyPr>
          <a:lstStyle/>
          <a:p>
            <a:pPr algn="r"/>
            <a:r>
              <a:rPr lang="es-ES" b="1" dirty="0">
                <a:solidFill>
                  <a:srgbClr val="990000"/>
                </a:solidFill>
              </a:rPr>
              <a:t>Más de 3000 productos</a:t>
            </a:r>
            <a:endParaRPr lang="es-ES" noProof="1">
              <a:solidFill>
                <a:srgbClr val="990000"/>
              </a:solidFill>
            </a:endParaRPr>
          </a:p>
        </p:txBody>
      </p:sp>
      <p:pic>
        <p:nvPicPr>
          <p:cNvPr id="13" name="Bildplatzhalter 12" descr="Bild4.png"/>
          <p:cNvPicPr>
            <a:picLocks noGrp="1" noChangeAspect="1"/>
          </p:cNvPicPr>
          <p:nvPr>
            <p:ph type="pic" sz="quarter" idx="4294967295"/>
          </p:nvPr>
        </p:nvPicPr>
        <p:blipFill>
          <a:blip r:embed="rId3" cstate="screen"/>
          <a:stretch>
            <a:fillRect/>
          </a:stretch>
        </p:blipFill>
        <p:spPr>
          <a:xfrm>
            <a:off x="611560" y="1844824"/>
            <a:ext cx="2448272" cy="1298378"/>
          </a:xfrm>
          <a:gradFill>
            <a:gsLst>
              <a:gs pos="48000">
                <a:schemeClr val="bg1">
                  <a:lumMod val="95000"/>
                </a:schemeClr>
              </a:gs>
              <a:gs pos="100000">
                <a:schemeClr val="bg1">
                  <a:lumMod val="75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pic>
      <p:sp>
        <p:nvSpPr>
          <p:cNvPr id="35843" name="Text Box 6"/>
          <p:cNvSpPr txBox="1">
            <a:spLocks noChangeArrowheads="1"/>
          </p:cNvSpPr>
          <p:nvPr/>
        </p:nvSpPr>
        <p:spPr bwMode="auto">
          <a:xfrm>
            <a:off x="1187450" y="1125538"/>
            <a:ext cx="2016125" cy="646112"/>
          </a:xfrm>
          <a:prstGeom prst="rect">
            <a:avLst/>
          </a:prstGeom>
          <a:noFill/>
          <a:ln w="9525">
            <a:noFill/>
            <a:miter lim="800000"/>
            <a:headEnd/>
            <a:tailEnd/>
          </a:ln>
        </p:spPr>
        <p:txBody>
          <a:bodyPr>
            <a:spAutoFit/>
          </a:bodyPr>
          <a:lstStyle/>
          <a:p>
            <a:pPr>
              <a:spcBef>
                <a:spcPct val="50000"/>
              </a:spcBef>
            </a:pPr>
            <a:r>
              <a:rPr lang="es-ES_tradnl" sz="1800" b="1">
                <a:solidFill>
                  <a:srgbClr val="DF0000"/>
                </a:solidFill>
              </a:rPr>
              <a:t>Medida y    control eléctrico</a:t>
            </a:r>
          </a:p>
        </p:txBody>
      </p:sp>
      <p:pic>
        <p:nvPicPr>
          <p:cNvPr id="14" name="Bildplatzhalter 12" descr="Bild4.png"/>
          <p:cNvPicPr>
            <a:picLocks noChangeAspect="1"/>
          </p:cNvPicPr>
          <p:nvPr/>
        </p:nvPicPr>
        <p:blipFill>
          <a:blip r:embed="rId4" cstate="screen"/>
          <a:stretch>
            <a:fillRect/>
          </a:stretch>
        </p:blipFill>
        <p:spPr bwMode="auto">
          <a:xfrm>
            <a:off x="3635896" y="1844824"/>
            <a:ext cx="2232247" cy="1183815"/>
          </a:xfrm>
          <a:prstGeom prst="rect">
            <a:avLst/>
          </a:prstGeom>
          <a:gradFill>
            <a:gsLst>
              <a:gs pos="48000">
                <a:schemeClr val="bg1">
                  <a:lumMod val="95000"/>
                </a:schemeClr>
              </a:gs>
              <a:gs pos="100000">
                <a:schemeClr val="bg1">
                  <a:lumMod val="75000"/>
                </a:schemeClr>
              </a:gs>
            </a:gsLst>
            <a:lin ang="5400000" scaled="0"/>
          </a:gradFill>
          <a:ln w="19050">
            <a:solidFill>
              <a:schemeClr val="bg1"/>
            </a:solidFill>
            <a:miter lim="800000"/>
            <a:headEnd/>
            <a:tailEnd/>
          </a:ln>
          <a:effectLst>
            <a:outerShdw blurRad="101600" algn="ctr" rotWithShape="0">
              <a:prstClr val="black">
                <a:alpha val="50000"/>
              </a:prstClr>
            </a:outerShdw>
            <a:reflection blurRad="6350" stA="52000" endA="300" endPos="35000" dir="5400000" sy="-100000" algn="bl" rotWithShape="0"/>
          </a:effectLst>
        </p:spPr>
      </p:pic>
      <p:pic>
        <p:nvPicPr>
          <p:cNvPr id="15" name="Bildplatzhalter 12" descr="Bild4.png"/>
          <p:cNvPicPr>
            <a:picLocks noChangeAspect="1"/>
          </p:cNvPicPr>
          <p:nvPr/>
        </p:nvPicPr>
        <p:blipFill>
          <a:blip r:embed="rId5" cstate="screen"/>
          <a:stretch>
            <a:fillRect/>
          </a:stretch>
        </p:blipFill>
        <p:spPr bwMode="auto">
          <a:xfrm>
            <a:off x="611659" y="4581252"/>
            <a:ext cx="2232247" cy="1183815"/>
          </a:xfrm>
          <a:prstGeom prst="rect">
            <a:avLst/>
          </a:prstGeom>
          <a:gradFill>
            <a:gsLst>
              <a:gs pos="48000">
                <a:schemeClr val="bg1">
                  <a:lumMod val="95000"/>
                </a:schemeClr>
              </a:gs>
              <a:gs pos="100000">
                <a:schemeClr val="bg1">
                  <a:lumMod val="75000"/>
                </a:schemeClr>
              </a:gs>
            </a:gsLst>
            <a:lin ang="5400000" scaled="0"/>
          </a:gradFill>
          <a:ln w="19050">
            <a:solidFill>
              <a:schemeClr val="bg1"/>
            </a:solidFill>
            <a:miter lim="800000"/>
            <a:headEnd/>
            <a:tailEnd/>
          </a:ln>
          <a:effectLst>
            <a:outerShdw blurRad="101600" algn="ctr" rotWithShape="0">
              <a:prstClr val="black">
                <a:alpha val="50000"/>
              </a:prstClr>
            </a:outerShdw>
            <a:reflection blurRad="6350" stA="52000" endA="300" endPos="35000" dir="5400000" sy="-100000" algn="bl" rotWithShape="0"/>
          </a:effectLst>
        </p:spPr>
      </p:pic>
      <p:pic>
        <p:nvPicPr>
          <p:cNvPr id="16" name="Bildplatzhalter 12" descr="Bild4.png"/>
          <p:cNvPicPr>
            <a:picLocks noChangeAspect="1"/>
          </p:cNvPicPr>
          <p:nvPr/>
        </p:nvPicPr>
        <p:blipFill>
          <a:blip r:embed="rId6" cstate="screen"/>
          <a:stretch>
            <a:fillRect/>
          </a:stretch>
        </p:blipFill>
        <p:spPr bwMode="auto">
          <a:xfrm>
            <a:off x="6372200" y="1844824"/>
            <a:ext cx="2232247" cy="1183815"/>
          </a:xfrm>
          <a:prstGeom prst="rect">
            <a:avLst/>
          </a:prstGeom>
          <a:gradFill>
            <a:gsLst>
              <a:gs pos="48000">
                <a:schemeClr val="bg1">
                  <a:lumMod val="95000"/>
                </a:schemeClr>
              </a:gs>
              <a:gs pos="100000">
                <a:schemeClr val="bg1">
                  <a:lumMod val="75000"/>
                </a:schemeClr>
              </a:gs>
            </a:gsLst>
            <a:lin ang="5400000" scaled="0"/>
          </a:gradFill>
          <a:ln w="19050">
            <a:solidFill>
              <a:schemeClr val="bg1"/>
            </a:solidFill>
            <a:miter lim="800000"/>
            <a:headEnd/>
            <a:tailEnd/>
          </a:ln>
          <a:effectLst>
            <a:outerShdw blurRad="101600" algn="ctr" rotWithShape="0">
              <a:prstClr val="black">
                <a:alpha val="50000"/>
              </a:prstClr>
            </a:outerShdw>
            <a:reflection blurRad="6350" stA="52000" endA="300" endPos="35000" dir="5400000" sy="-100000" algn="bl" rotWithShape="0"/>
          </a:effectLst>
        </p:spPr>
      </p:pic>
      <p:pic>
        <p:nvPicPr>
          <p:cNvPr id="17" name="Bildplatzhalter 12" descr="Bild4.png"/>
          <p:cNvPicPr>
            <a:picLocks noChangeAspect="1"/>
          </p:cNvPicPr>
          <p:nvPr/>
        </p:nvPicPr>
        <p:blipFill>
          <a:blip r:embed="rId7" cstate="screen"/>
          <a:stretch>
            <a:fillRect/>
          </a:stretch>
        </p:blipFill>
        <p:spPr bwMode="auto">
          <a:xfrm>
            <a:off x="3906287" y="4509120"/>
            <a:ext cx="1625729" cy="1183815"/>
          </a:xfrm>
          <a:prstGeom prst="rect">
            <a:avLst/>
          </a:prstGeom>
          <a:gradFill>
            <a:gsLst>
              <a:gs pos="48000">
                <a:schemeClr val="bg1">
                  <a:lumMod val="95000"/>
                </a:schemeClr>
              </a:gs>
              <a:gs pos="100000">
                <a:schemeClr val="bg1">
                  <a:lumMod val="75000"/>
                </a:schemeClr>
              </a:gs>
            </a:gsLst>
            <a:lin ang="5400000" scaled="0"/>
          </a:gradFill>
          <a:ln w="19050">
            <a:solidFill>
              <a:schemeClr val="bg1"/>
            </a:solidFill>
            <a:miter lim="800000"/>
            <a:headEnd/>
            <a:tailEnd/>
          </a:ln>
          <a:effectLst>
            <a:outerShdw blurRad="101600" algn="ctr" rotWithShape="0">
              <a:prstClr val="black">
                <a:alpha val="50000"/>
              </a:prstClr>
            </a:outerShdw>
            <a:reflection blurRad="6350" stA="52000" endA="300" endPos="35000" dir="5400000" sy="-100000" algn="bl" rotWithShape="0"/>
          </a:effectLst>
        </p:spPr>
      </p:pic>
      <p:sp>
        <p:nvSpPr>
          <p:cNvPr id="35848" name="Text Box 7"/>
          <p:cNvSpPr txBox="1">
            <a:spLocks noChangeArrowheads="1"/>
          </p:cNvSpPr>
          <p:nvPr/>
        </p:nvSpPr>
        <p:spPr bwMode="auto">
          <a:xfrm>
            <a:off x="4211638" y="1052513"/>
            <a:ext cx="1655762" cy="646112"/>
          </a:xfrm>
          <a:prstGeom prst="rect">
            <a:avLst/>
          </a:prstGeom>
          <a:noFill/>
          <a:ln w="9525">
            <a:noFill/>
            <a:miter lim="800000"/>
            <a:headEnd/>
            <a:tailEnd/>
          </a:ln>
        </p:spPr>
        <p:txBody>
          <a:bodyPr>
            <a:spAutoFit/>
          </a:bodyPr>
          <a:lstStyle/>
          <a:p>
            <a:pPr>
              <a:spcBef>
                <a:spcPct val="50000"/>
              </a:spcBef>
            </a:pPr>
            <a:r>
              <a:rPr lang="es-ES_tradnl" sz="1800" b="1">
                <a:solidFill>
                  <a:srgbClr val="7030A0"/>
                </a:solidFill>
              </a:rPr>
              <a:t>Protección y control</a:t>
            </a:r>
          </a:p>
        </p:txBody>
      </p:sp>
      <p:sp>
        <p:nvSpPr>
          <p:cNvPr id="35849" name="Text Box 8"/>
          <p:cNvSpPr txBox="1">
            <a:spLocks noChangeArrowheads="1"/>
          </p:cNvSpPr>
          <p:nvPr/>
        </p:nvSpPr>
        <p:spPr bwMode="auto">
          <a:xfrm>
            <a:off x="7092950" y="1052513"/>
            <a:ext cx="1511300" cy="647700"/>
          </a:xfrm>
          <a:prstGeom prst="rect">
            <a:avLst/>
          </a:prstGeom>
          <a:noFill/>
          <a:ln w="9525">
            <a:noFill/>
            <a:miter lim="800000"/>
            <a:headEnd/>
            <a:tailEnd/>
          </a:ln>
        </p:spPr>
        <p:txBody>
          <a:bodyPr>
            <a:spAutoFit/>
          </a:bodyPr>
          <a:lstStyle/>
          <a:p>
            <a:pPr>
              <a:spcBef>
                <a:spcPct val="50000"/>
              </a:spcBef>
            </a:pPr>
            <a:r>
              <a:rPr lang="es-ES_tradnl" sz="1800" b="1">
                <a:solidFill>
                  <a:srgbClr val="0082FF"/>
                </a:solidFill>
              </a:rPr>
              <a:t>Quality &amp; Metering</a:t>
            </a:r>
          </a:p>
        </p:txBody>
      </p:sp>
      <p:sp>
        <p:nvSpPr>
          <p:cNvPr id="35850" name="Text Box 9"/>
          <p:cNvSpPr txBox="1">
            <a:spLocks noChangeArrowheads="1"/>
          </p:cNvSpPr>
          <p:nvPr/>
        </p:nvSpPr>
        <p:spPr bwMode="auto">
          <a:xfrm>
            <a:off x="971550" y="3644900"/>
            <a:ext cx="2592388" cy="923925"/>
          </a:xfrm>
          <a:prstGeom prst="rect">
            <a:avLst/>
          </a:prstGeom>
          <a:noFill/>
          <a:ln w="9525">
            <a:noFill/>
            <a:miter lim="800000"/>
            <a:headEnd/>
            <a:tailEnd/>
          </a:ln>
        </p:spPr>
        <p:txBody>
          <a:bodyPr>
            <a:spAutoFit/>
          </a:bodyPr>
          <a:lstStyle/>
          <a:p>
            <a:pPr>
              <a:spcBef>
                <a:spcPct val="50000"/>
              </a:spcBef>
            </a:pPr>
            <a:r>
              <a:rPr lang="es-ES_tradnl" sz="1800" b="1">
                <a:solidFill>
                  <a:srgbClr val="296D36"/>
                </a:solidFill>
              </a:rPr>
              <a:t>Compensación de energía reactiva y filtrado de armónicos</a:t>
            </a:r>
          </a:p>
        </p:txBody>
      </p:sp>
      <p:sp>
        <p:nvSpPr>
          <p:cNvPr id="35851" name="Text Box 10"/>
          <p:cNvSpPr txBox="1">
            <a:spLocks noChangeArrowheads="1"/>
          </p:cNvSpPr>
          <p:nvPr/>
        </p:nvSpPr>
        <p:spPr bwMode="auto">
          <a:xfrm>
            <a:off x="6948488" y="3644900"/>
            <a:ext cx="1439862" cy="646113"/>
          </a:xfrm>
          <a:prstGeom prst="rect">
            <a:avLst/>
          </a:prstGeom>
          <a:noFill/>
          <a:ln w="9525">
            <a:noFill/>
            <a:miter lim="800000"/>
            <a:headEnd/>
            <a:tailEnd/>
          </a:ln>
        </p:spPr>
        <p:txBody>
          <a:bodyPr>
            <a:spAutoFit/>
          </a:bodyPr>
          <a:lstStyle/>
          <a:p>
            <a:pPr>
              <a:spcBef>
                <a:spcPct val="50000"/>
              </a:spcBef>
            </a:pPr>
            <a:r>
              <a:rPr lang="es-ES_tradnl" sz="1800" b="1">
                <a:solidFill>
                  <a:srgbClr val="CDD749"/>
                </a:solidFill>
              </a:rPr>
              <a:t>Energías renovables</a:t>
            </a:r>
          </a:p>
        </p:txBody>
      </p:sp>
      <p:pic>
        <p:nvPicPr>
          <p:cNvPr id="35852" name="17 Imagen" descr="Lletres_V.png"/>
          <p:cNvPicPr>
            <a:picLocks noChangeAspect="1"/>
          </p:cNvPicPr>
          <p:nvPr/>
        </p:nvPicPr>
        <p:blipFill>
          <a:blip r:embed="rId8"/>
          <a:srcRect/>
          <a:stretch>
            <a:fillRect/>
          </a:stretch>
        </p:blipFill>
        <p:spPr bwMode="auto">
          <a:xfrm>
            <a:off x="3708400" y="3789363"/>
            <a:ext cx="646113" cy="504825"/>
          </a:xfrm>
          <a:prstGeom prst="rect">
            <a:avLst/>
          </a:prstGeom>
          <a:noFill/>
          <a:ln w="9525">
            <a:noFill/>
            <a:miter lim="800000"/>
            <a:headEnd/>
            <a:tailEnd/>
          </a:ln>
        </p:spPr>
      </p:pic>
      <p:pic>
        <p:nvPicPr>
          <p:cNvPr id="35853" name="18 Imagen" descr="Lletres_E.png"/>
          <p:cNvPicPr>
            <a:picLocks noChangeAspect="1"/>
          </p:cNvPicPr>
          <p:nvPr/>
        </p:nvPicPr>
        <p:blipFill>
          <a:blip r:embed="rId9"/>
          <a:srcRect/>
          <a:stretch>
            <a:fillRect/>
          </a:stretch>
        </p:blipFill>
        <p:spPr bwMode="auto">
          <a:xfrm>
            <a:off x="6443663" y="3789363"/>
            <a:ext cx="354012" cy="341312"/>
          </a:xfrm>
          <a:prstGeom prst="rect">
            <a:avLst/>
          </a:prstGeom>
          <a:noFill/>
          <a:ln w="9525">
            <a:noFill/>
            <a:miter lim="800000"/>
            <a:headEnd/>
            <a:tailEnd/>
          </a:ln>
        </p:spPr>
      </p:pic>
      <p:pic>
        <p:nvPicPr>
          <p:cNvPr id="35854" name="19 Imagen" descr="Lletres_M.png"/>
          <p:cNvPicPr>
            <a:picLocks noChangeAspect="1"/>
          </p:cNvPicPr>
          <p:nvPr/>
        </p:nvPicPr>
        <p:blipFill>
          <a:blip r:embed="rId10"/>
          <a:srcRect/>
          <a:stretch>
            <a:fillRect/>
          </a:stretch>
        </p:blipFill>
        <p:spPr bwMode="auto">
          <a:xfrm>
            <a:off x="539750" y="1196975"/>
            <a:ext cx="646113" cy="506413"/>
          </a:xfrm>
          <a:prstGeom prst="rect">
            <a:avLst/>
          </a:prstGeom>
          <a:noFill/>
          <a:ln w="9525">
            <a:noFill/>
            <a:miter lim="800000"/>
            <a:headEnd/>
            <a:tailEnd/>
          </a:ln>
        </p:spPr>
      </p:pic>
      <p:pic>
        <p:nvPicPr>
          <p:cNvPr id="35855" name="20 Imagen" descr="Lletres_P.png"/>
          <p:cNvPicPr>
            <a:picLocks noChangeAspect="1"/>
          </p:cNvPicPr>
          <p:nvPr/>
        </p:nvPicPr>
        <p:blipFill>
          <a:blip r:embed="rId11"/>
          <a:srcRect/>
          <a:stretch>
            <a:fillRect/>
          </a:stretch>
        </p:blipFill>
        <p:spPr bwMode="auto">
          <a:xfrm>
            <a:off x="3563938" y="1125538"/>
            <a:ext cx="646112" cy="504825"/>
          </a:xfrm>
          <a:prstGeom prst="rect">
            <a:avLst/>
          </a:prstGeom>
          <a:noFill/>
          <a:ln w="9525">
            <a:noFill/>
            <a:miter lim="800000"/>
            <a:headEnd/>
            <a:tailEnd/>
          </a:ln>
        </p:spPr>
      </p:pic>
      <p:pic>
        <p:nvPicPr>
          <p:cNvPr id="35856" name="21 Imagen" descr="Lletres_Q.png"/>
          <p:cNvPicPr>
            <a:picLocks noChangeAspect="1"/>
          </p:cNvPicPr>
          <p:nvPr/>
        </p:nvPicPr>
        <p:blipFill>
          <a:blip r:embed="rId12"/>
          <a:srcRect/>
          <a:stretch>
            <a:fillRect/>
          </a:stretch>
        </p:blipFill>
        <p:spPr bwMode="auto">
          <a:xfrm>
            <a:off x="6372225" y="1125538"/>
            <a:ext cx="646113" cy="504825"/>
          </a:xfrm>
          <a:prstGeom prst="rect">
            <a:avLst/>
          </a:prstGeom>
          <a:noFill/>
          <a:ln w="9525">
            <a:noFill/>
            <a:miter lim="800000"/>
            <a:headEnd/>
            <a:tailEnd/>
          </a:ln>
        </p:spPr>
      </p:pic>
      <p:pic>
        <p:nvPicPr>
          <p:cNvPr id="35857" name="22 Imagen" descr="Lletres_R.png"/>
          <p:cNvPicPr>
            <a:picLocks noChangeAspect="1"/>
          </p:cNvPicPr>
          <p:nvPr/>
        </p:nvPicPr>
        <p:blipFill>
          <a:blip r:embed="rId13"/>
          <a:srcRect/>
          <a:stretch>
            <a:fillRect/>
          </a:stretch>
        </p:blipFill>
        <p:spPr bwMode="auto">
          <a:xfrm>
            <a:off x="395288" y="3789363"/>
            <a:ext cx="646112" cy="504825"/>
          </a:xfrm>
          <a:prstGeom prst="rect">
            <a:avLst/>
          </a:prstGeom>
          <a:noFill/>
          <a:ln w="9525">
            <a:noFill/>
            <a:miter lim="800000"/>
            <a:headEnd/>
            <a:tailEnd/>
          </a:ln>
        </p:spPr>
      </p:pic>
      <p:pic>
        <p:nvPicPr>
          <p:cNvPr id="24" name="Bildplatzhalter 12" descr="Bild4.png"/>
          <p:cNvPicPr>
            <a:picLocks noChangeAspect="1"/>
          </p:cNvPicPr>
          <p:nvPr/>
        </p:nvPicPr>
        <p:blipFill>
          <a:blip r:embed="rId14" cstate="screen"/>
          <a:stretch>
            <a:fillRect/>
          </a:stretch>
        </p:blipFill>
        <p:spPr bwMode="auto">
          <a:xfrm>
            <a:off x="6896416" y="4437112"/>
            <a:ext cx="1183815" cy="1183815"/>
          </a:xfrm>
          <a:prstGeom prst="rect">
            <a:avLst/>
          </a:prstGeom>
          <a:gradFill>
            <a:gsLst>
              <a:gs pos="48000">
                <a:schemeClr val="bg1">
                  <a:lumMod val="95000"/>
                </a:schemeClr>
              </a:gs>
              <a:gs pos="100000">
                <a:schemeClr val="bg1">
                  <a:lumMod val="75000"/>
                </a:schemeClr>
              </a:gs>
            </a:gsLst>
            <a:lin ang="5400000" scaled="0"/>
          </a:gradFill>
          <a:ln w="19050">
            <a:solidFill>
              <a:schemeClr val="bg1"/>
            </a:solidFill>
            <a:miter lim="800000"/>
            <a:headEnd/>
            <a:tailEnd/>
          </a:ln>
          <a:effectLst>
            <a:outerShdw blurRad="101600" algn="ctr" rotWithShape="0">
              <a:prstClr val="black">
                <a:alpha val="50000"/>
              </a:prstClr>
            </a:outerShdw>
            <a:reflection blurRad="6350" stA="52000" endA="300" endPos="35000" dir="5400000" sy="-100000" algn="bl" rotWithShape="0"/>
          </a:effectLst>
        </p:spPr>
      </p:pic>
      <p:sp>
        <p:nvSpPr>
          <p:cNvPr id="35859" name="Text Box 10"/>
          <p:cNvSpPr txBox="1">
            <a:spLocks noChangeArrowheads="1"/>
          </p:cNvSpPr>
          <p:nvPr/>
        </p:nvSpPr>
        <p:spPr bwMode="auto">
          <a:xfrm>
            <a:off x="4356100" y="3573463"/>
            <a:ext cx="1439863" cy="922337"/>
          </a:xfrm>
          <a:prstGeom prst="rect">
            <a:avLst/>
          </a:prstGeom>
          <a:noFill/>
          <a:ln w="9525">
            <a:noFill/>
            <a:miter lim="800000"/>
            <a:headEnd/>
            <a:tailEnd/>
          </a:ln>
        </p:spPr>
        <p:txBody>
          <a:bodyPr>
            <a:spAutoFit/>
          </a:bodyPr>
          <a:lstStyle/>
          <a:p>
            <a:pPr>
              <a:spcBef>
                <a:spcPct val="50000"/>
              </a:spcBef>
            </a:pPr>
            <a:r>
              <a:rPr lang="es-ES_tradnl" sz="1800" b="1">
                <a:solidFill>
                  <a:srgbClr val="CDD749"/>
                </a:solidFill>
              </a:rPr>
              <a:t>Recarga de vehículos eléctricos</a:t>
            </a:r>
          </a:p>
        </p:txBody>
      </p:sp>
      <p:sp>
        <p:nvSpPr>
          <p:cNvPr id="23" name="CuadroTexto 22"/>
          <p:cNvSpPr txBox="1"/>
          <p:nvPr/>
        </p:nvSpPr>
        <p:spPr>
          <a:xfrm>
            <a:off x="7023653" y="13884"/>
            <a:ext cx="2120347" cy="461665"/>
          </a:xfrm>
          <a:prstGeom prst="rect">
            <a:avLst/>
          </a:prstGeom>
          <a:noFill/>
        </p:spPr>
        <p:txBody>
          <a:bodyPr wrap="square" rtlCol="0">
            <a:spAutoFit/>
          </a:bodyPr>
          <a:lstStyle/>
          <a:p>
            <a:r>
              <a:rPr lang="es-MX" sz="2400" i="1" dirty="0">
                <a:solidFill>
                  <a:schemeClr val="tx1">
                    <a:lumMod val="65000"/>
                    <a:lumOff val="35000"/>
                  </a:schemeClr>
                </a:solidFill>
              </a:rPr>
              <a:t>-Introducción-</a:t>
            </a:r>
          </a:p>
        </p:txBody>
      </p:sp>
    </p:spTree>
    <p:extLst>
      <p:ext uri="{BB962C8B-B14F-4D97-AF65-F5344CB8AC3E}">
        <p14:creationId xmlns:p14="http://schemas.microsoft.com/office/powerpoint/2010/main" val="378972820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938" name="5 CuadroTexto"/>
          <p:cNvSpPr txBox="1">
            <a:spLocks noChangeArrowheads="1"/>
          </p:cNvSpPr>
          <p:nvPr/>
        </p:nvSpPr>
        <p:spPr bwMode="auto">
          <a:xfrm>
            <a:off x="3203575" y="1738313"/>
            <a:ext cx="1223963" cy="550862"/>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3200">
                <a:solidFill>
                  <a:schemeClr val="tx1"/>
                </a:solidFill>
              </a:rPr>
              <a:t>EDS</a:t>
            </a:r>
          </a:p>
        </p:txBody>
      </p:sp>
      <p:pic>
        <p:nvPicPr>
          <p:cNvPr id="39939" name="Picture 3" descr="C:\Archivos de programa\Microsoft Office\MEDIA\CAGCAT10\j0285410.wmf"/>
          <p:cNvPicPr>
            <a:picLocks noChangeAspect="1" noChangeArrowheads="1"/>
          </p:cNvPicPr>
          <p:nvPr/>
        </p:nvPicPr>
        <p:blipFill>
          <a:blip r:embed="rId2" cstate="print">
            <a:extLst>
              <a:ext uri="{28A0092B-C50C-407E-A947-70E740481C1C}">
                <a14:useLocalDpi xmlns:a14="http://schemas.microsoft.com/office/drawing/2010/main" val="0"/>
              </a:ext>
            </a:extLst>
          </a:blip>
          <a:srcRect r="77206" b="50000"/>
          <a:stretch>
            <a:fillRect/>
          </a:stretch>
        </p:blipFill>
        <p:spPr bwMode="auto">
          <a:xfrm>
            <a:off x="1698625" y="715963"/>
            <a:ext cx="4254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8 Elipse"/>
          <p:cNvSpPr/>
          <p:nvPr/>
        </p:nvSpPr>
        <p:spPr>
          <a:xfrm>
            <a:off x="900113" y="1460500"/>
            <a:ext cx="935037" cy="9366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3000"/>
              </a:lnSpc>
              <a:buClr>
                <a:srgbClr val="000000"/>
              </a:buClr>
              <a:buSzPct val="100000"/>
              <a:buFont typeface="Arial" panose="020B0604020202020204" pitchFamily="34" charset="0"/>
              <a:buNone/>
              <a:defRPr/>
            </a:pPr>
            <a:endParaRPr lang="es-MX">
              <a:solidFill>
                <a:schemeClr val="tx1"/>
              </a:solidFill>
            </a:endParaRPr>
          </a:p>
        </p:txBody>
      </p:sp>
      <p:sp>
        <p:nvSpPr>
          <p:cNvPr id="39941" name="9 CuadroTexto"/>
          <p:cNvSpPr txBox="1">
            <a:spLocks noChangeArrowheads="1"/>
          </p:cNvSpPr>
          <p:nvPr/>
        </p:nvSpPr>
        <p:spPr bwMode="auto">
          <a:xfrm>
            <a:off x="755650" y="1666875"/>
            <a:ext cx="12239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1400">
                <a:solidFill>
                  <a:schemeClr val="tx1"/>
                </a:solidFill>
              </a:rPr>
              <a:t>Medidor </a:t>
            </a:r>
          </a:p>
          <a:p>
            <a:pPr algn="ctr">
              <a:lnSpc>
                <a:spcPct val="93000"/>
              </a:lnSpc>
              <a:buClr>
                <a:srgbClr val="000000"/>
              </a:buClr>
              <a:buSzPct val="100000"/>
              <a:buFont typeface="Arial" panose="020B0604020202020204" pitchFamily="34" charset="0"/>
              <a:buNone/>
            </a:pPr>
            <a:r>
              <a:rPr lang="es-MX" altLang="es-MX" sz="1400">
                <a:solidFill>
                  <a:schemeClr val="tx1"/>
                </a:solidFill>
              </a:rPr>
              <a:t>CFE</a:t>
            </a:r>
          </a:p>
        </p:txBody>
      </p:sp>
      <p:pic>
        <p:nvPicPr>
          <p:cNvPr id="39942" name="Picture 3" descr="C:\Archivos de programa\Microsoft Office\MEDIA\CAGCAT10\j0285410.wmf"/>
          <p:cNvPicPr>
            <a:picLocks noChangeAspect="1" noChangeArrowheads="1"/>
          </p:cNvPicPr>
          <p:nvPr/>
        </p:nvPicPr>
        <p:blipFill>
          <a:blip r:embed="rId2" cstate="print">
            <a:extLst>
              <a:ext uri="{28A0092B-C50C-407E-A947-70E740481C1C}">
                <a14:useLocalDpi xmlns:a14="http://schemas.microsoft.com/office/drawing/2010/main" val="0"/>
              </a:ext>
            </a:extLst>
          </a:blip>
          <a:srcRect r="77206" b="50000"/>
          <a:stretch>
            <a:fillRect/>
          </a:stretch>
        </p:blipFill>
        <p:spPr bwMode="auto">
          <a:xfrm flipH="1">
            <a:off x="2843213" y="742950"/>
            <a:ext cx="43338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7 Conector angular"/>
          <p:cNvCxnSpPr/>
          <p:nvPr/>
        </p:nvCxnSpPr>
        <p:spPr>
          <a:xfrm rot="5400000" flipH="1" flipV="1">
            <a:off x="1745457" y="1694656"/>
            <a:ext cx="323850" cy="144463"/>
          </a:xfrm>
          <a:prstGeom prst="bentConnector3">
            <a:avLst>
              <a:gd name="adj1" fmla="val 293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16 Conector angular"/>
          <p:cNvCxnSpPr/>
          <p:nvPr/>
        </p:nvCxnSpPr>
        <p:spPr>
          <a:xfrm rot="16200000" flipV="1">
            <a:off x="2933700" y="1658938"/>
            <a:ext cx="323850" cy="215900"/>
          </a:xfrm>
          <a:prstGeom prst="bentConnector3">
            <a:avLst>
              <a:gd name="adj1" fmla="val -1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18 Abrir llave"/>
          <p:cNvSpPr/>
          <p:nvPr/>
        </p:nvSpPr>
        <p:spPr>
          <a:xfrm rot="16200000">
            <a:off x="2339181" y="1604170"/>
            <a:ext cx="288925" cy="1439862"/>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lnSpc>
                <a:spcPct val="93000"/>
              </a:lnSpc>
              <a:buClr>
                <a:srgbClr val="000000"/>
              </a:buClr>
              <a:buSzPct val="100000"/>
              <a:buFont typeface="Arial" panose="020B0604020202020204" pitchFamily="34" charset="0"/>
              <a:buNone/>
              <a:defRPr/>
            </a:pPr>
            <a:endParaRPr lang="es-MX"/>
          </a:p>
        </p:txBody>
      </p:sp>
      <p:sp>
        <p:nvSpPr>
          <p:cNvPr id="39946" name="21 CuadroTexto"/>
          <p:cNvSpPr txBox="1">
            <a:spLocks noChangeArrowheads="1"/>
          </p:cNvSpPr>
          <p:nvPr/>
        </p:nvSpPr>
        <p:spPr bwMode="auto">
          <a:xfrm>
            <a:off x="1619250" y="2468563"/>
            <a:ext cx="1722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1400"/>
              <a:t>TX/RX de pulsos</a:t>
            </a:r>
          </a:p>
        </p:txBody>
      </p:sp>
      <p:sp useBgFill="1">
        <p:nvSpPr>
          <p:cNvPr id="39947" name="23 CuadroTexto"/>
          <p:cNvSpPr txBox="1">
            <a:spLocks noChangeArrowheads="1"/>
          </p:cNvSpPr>
          <p:nvPr/>
        </p:nvSpPr>
        <p:spPr bwMode="auto">
          <a:xfrm>
            <a:off x="4932363" y="1604963"/>
            <a:ext cx="792162" cy="5492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1600">
                <a:solidFill>
                  <a:schemeClr val="tx1"/>
                </a:solidFill>
              </a:rPr>
              <a:t>LM-4i/4o</a:t>
            </a:r>
          </a:p>
        </p:txBody>
      </p:sp>
      <p:sp useBgFill="1">
        <p:nvSpPr>
          <p:cNvPr id="39948" name="24 CuadroTexto"/>
          <p:cNvSpPr txBox="1">
            <a:spLocks noChangeArrowheads="1"/>
          </p:cNvSpPr>
          <p:nvPr/>
        </p:nvSpPr>
        <p:spPr bwMode="auto">
          <a:xfrm>
            <a:off x="6084888" y="1604963"/>
            <a:ext cx="790575" cy="5492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1600">
                <a:solidFill>
                  <a:schemeClr val="tx1"/>
                </a:solidFill>
              </a:rPr>
              <a:t>LM-4i/4o</a:t>
            </a:r>
          </a:p>
        </p:txBody>
      </p:sp>
      <p:sp useBgFill="1">
        <p:nvSpPr>
          <p:cNvPr id="39949" name="25 CuadroTexto"/>
          <p:cNvSpPr txBox="1">
            <a:spLocks noChangeArrowheads="1"/>
          </p:cNvSpPr>
          <p:nvPr/>
        </p:nvSpPr>
        <p:spPr bwMode="auto">
          <a:xfrm>
            <a:off x="7235825" y="1604963"/>
            <a:ext cx="792163" cy="5492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1600">
                <a:solidFill>
                  <a:schemeClr val="tx1"/>
                </a:solidFill>
              </a:rPr>
              <a:t>LM-4i/4o</a:t>
            </a:r>
          </a:p>
        </p:txBody>
      </p:sp>
      <p:sp useBgFill="1">
        <p:nvSpPr>
          <p:cNvPr id="39950" name="26 CuadroTexto"/>
          <p:cNvSpPr txBox="1">
            <a:spLocks noChangeArrowheads="1"/>
          </p:cNvSpPr>
          <p:nvPr/>
        </p:nvSpPr>
        <p:spPr bwMode="auto">
          <a:xfrm>
            <a:off x="7235825" y="2676525"/>
            <a:ext cx="792163" cy="5492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1600">
                <a:solidFill>
                  <a:schemeClr val="tx1"/>
                </a:solidFill>
              </a:rPr>
              <a:t>LM-4i/4o</a:t>
            </a:r>
          </a:p>
        </p:txBody>
      </p:sp>
      <p:sp useBgFill="1">
        <p:nvSpPr>
          <p:cNvPr id="39951" name="27 CuadroTexto"/>
          <p:cNvSpPr txBox="1">
            <a:spLocks noChangeArrowheads="1"/>
          </p:cNvSpPr>
          <p:nvPr/>
        </p:nvSpPr>
        <p:spPr bwMode="auto">
          <a:xfrm>
            <a:off x="7235825" y="3621088"/>
            <a:ext cx="792163" cy="5492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1600">
                <a:solidFill>
                  <a:schemeClr val="tx1"/>
                </a:solidFill>
              </a:rPr>
              <a:t>LM-4i/4o</a:t>
            </a:r>
          </a:p>
        </p:txBody>
      </p:sp>
      <p:cxnSp>
        <p:nvCxnSpPr>
          <p:cNvPr id="16" name="20 Conector recto"/>
          <p:cNvCxnSpPr>
            <a:stCxn id="39938" idx="2"/>
          </p:cNvCxnSpPr>
          <p:nvPr/>
        </p:nvCxnSpPr>
        <p:spPr>
          <a:xfrm>
            <a:off x="3816350" y="2289175"/>
            <a:ext cx="0" cy="21875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953" name="Picture 5" descr="https://encrypted-tbn3.gstatic.com/images?q=tbn:ANd9GcQp-V9rjN-eCKEpCET_rq4vt1Sqxp27JjS3rKbV7VhYDOPJwI_8"/>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127375" y="2246313"/>
            <a:ext cx="14224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28 Conector recto"/>
          <p:cNvCxnSpPr>
            <a:stCxn id="39938" idx="0"/>
          </p:cNvCxnSpPr>
          <p:nvPr/>
        </p:nvCxnSpPr>
        <p:spPr>
          <a:xfrm flipV="1">
            <a:off x="3816350" y="1389063"/>
            <a:ext cx="0" cy="3492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1023 Conector recto"/>
          <p:cNvCxnSpPr/>
          <p:nvPr/>
        </p:nvCxnSpPr>
        <p:spPr>
          <a:xfrm>
            <a:off x="3816350" y="1389063"/>
            <a:ext cx="14033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1027 Conector recto"/>
          <p:cNvCxnSpPr/>
          <p:nvPr/>
        </p:nvCxnSpPr>
        <p:spPr>
          <a:xfrm>
            <a:off x="5219700" y="1389063"/>
            <a:ext cx="0" cy="2159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1030 Conector recto"/>
          <p:cNvCxnSpPr/>
          <p:nvPr/>
        </p:nvCxnSpPr>
        <p:spPr>
          <a:xfrm flipV="1">
            <a:off x="5219700" y="1389063"/>
            <a:ext cx="107950" cy="2159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1032 Conector recto"/>
          <p:cNvCxnSpPr/>
          <p:nvPr/>
        </p:nvCxnSpPr>
        <p:spPr>
          <a:xfrm>
            <a:off x="5327650" y="1389063"/>
            <a:ext cx="10445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41 Conector recto"/>
          <p:cNvCxnSpPr/>
          <p:nvPr/>
        </p:nvCxnSpPr>
        <p:spPr>
          <a:xfrm flipV="1">
            <a:off x="6372225" y="1389063"/>
            <a:ext cx="107950" cy="2159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42 Conector recto"/>
          <p:cNvCxnSpPr/>
          <p:nvPr/>
        </p:nvCxnSpPr>
        <p:spPr>
          <a:xfrm>
            <a:off x="6480175" y="1389063"/>
            <a:ext cx="10445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43 Conector recto"/>
          <p:cNvCxnSpPr/>
          <p:nvPr/>
        </p:nvCxnSpPr>
        <p:spPr>
          <a:xfrm>
            <a:off x="6372225" y="1389063"/>
            <a:ext cx="0" cy="2159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44 Conector recto"/>
          <p:cNvCxnSpPr/>
          <p:nvPr/>
        </p:nvCxnSpPr>
        <p:spPr>
          <a:xfrm flipV="1">
            <a:off x="7524750" y="1389063"/>
            <a:ext cx="107950" cy="2159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45 Conector recto"/>
          <p:cNvCxnSpPr/>
          <p:nvPr/>
        </p:nvCxnSpPr>
        <p:spPr>
          <a:xfrm>
            <a:off x="7632700" y="1389063"/>
            <a:ext cx="7556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46 Conector recto"/>
          <p:cNvCxnSpPr/>
          <p:nvPr/>
        </p:nvCxnSpPr>
        <p:spPr>
          <a:xfrm>
            <a:off x="7524750" y="1389063"/>
            <a:ext cx="0" cy="2159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48 Conector recto"/>
          <p:cNvCxnSpPr/>
          <p:nvPr/>
        </p:nvCxnSpPr>
        <p:spPr>
          <a:xfrm flipH="1">
            <a:off x="8351838" y="1389063"/>
            <a:ext cx="36512" cy="143986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55 Conector recto"/>
          <p:cNvCxnSpPr/>
          <p:nvPr/>
        </p:nvCxnSpPr>
        <p:spPr>
          <a:xfrm>
            <a:off x="8027988" y="2828925"/>
            <a:ext cx="3238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57 Conector recto"/>
          <p:cNvCxnSpPr/>
          <p:nvPr/>
        </p:nvCxnSpPr>
        <p:spPr>
          <a:xfrm>
            <a:off x="8027988" y="2828925"/>
            <a:ext cx="342900" cy="762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60 Conector recto"/>
          <p:cNvCxnSpPr/>
          <p:nvPr/>
        </p:nvCxnSpPr>
        <p:spPr>
          <a:xfrm>
            <a:off x="8351838" y="2900363"/>
            <a:ext cx="0" cy="101282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63 Conector recto"/>
          <p:cNvCxnSpPr/>
          <p:nvPr/>
        </p:nvCxnSpPr>
        <p:spPr>
          <a:xfrm>
            <a:off x="8027988" y="3908425"/>
            <a:ext cx="3238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39970" name="Picture 13" descr="https://encrypted-tbn0.gstatic.com/images?q=tbn:ANd9GcRZmx081mT2i6axmXDP7d_oiVYAKoj90ZF1V4slC_qfEWCK6tFC"/>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9113" y="3689350"/>
            <a:ext cx="15573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1" name="72 CuadroTexto"/>
          <p:cNvSpPr txBox="1">
            <a:spLocks noChangeArrowheads="1"/>
          </p:cNvSpPr>
          <p:nvPr/>
        </p:nvSpPr>
        <p:spPr bwMode="auto">
          <a:xfrm>
            <a:off x="5219700" y="758825"/>
            <a:ext cx="1722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1400"/>
              <a:t>RS-485</a:t>
            </a:r>
          </a:p>
        </p:txBody>
      </p:sp>
      <p:pic>
        <p:nvPicPr>
          <p:cNvPr id="39972" name="78 Imagen" descr="EsquemaPSS-ServerClient-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4732338"/>
            <a:ext cx="6530975"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3" name="1051 CuadroTexto"/>
          <p:cNvSpPr txBox="1">
            <a:spLocks noChangeArrowheads="1"/>
          </p:cNvSpPr>
          <p:nvPr/>
        </p:nvSpPr>
        <p:spPr bwMode="auto">
          <a:xfrm>
            <a:off x="305593" y="3311408"/>
            <a:ext cx="2584451" cy="95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rgbClr val="B00040"/>
                </a:solidFill>
                <a:latin typeface="Arial" panose="020B0604020202020204" pitchFamily="34" charset="0"/>
                <a:ea typeface="Arial Unicode MS" pitchFamily="34" charset="-128"/>
              </a:defRPr>
            </a:lvl1pPr>
            <a:lvl2pPr marL="742950" indent="-285750">
              <a:defRPr sz="3600" b="1">
                <a:solidFill>
                  <a:srgbClr val="B00040"/>
                </a:solidFill>
                <a:latin typeface="Arial" panose="020B0604020202020204" pitchFamily="34" charset="0"/>
                <a:ea typeface="Arial Unicode MS" pitchFamily="34" charset="-128"/>
              </a:defRPr>
            </a:lvl2pPr>
            <a:lvl3pPr marL="1143000" indent="-228600">
              <a:defRPr sz="3600" b="1">
                <a:solidFill>
                  <a:srgbClr val="B00040"/>
                </a:solidFill>
                <a:latin typeface="Arial" panose="020B0604020202020204" pitchFamily="34" charset="0"/>
                <a:ea typeface="Arial Unicode MS" pitchFamily="34" charset="-128"/>
              </a:defRPr>
            </a:lvl3pPr>
            <a:lvl4pPr marL="1600200" indent="-228600">
              <a:defRPr sz="3600" b="1">
                <a:solidFill>
                  <a:srgbClr val="B00040"/>
                </a:solidFill>
                <a:latin typeface="Arial" panose="020B0604020202020204" pitchFamily="34" charset="0"/>
                <a:ea typeface="Arial Unicode MS" pitchFamily="34" charset="-128"/>
              </a:defRPr>
            </a:lvl4pPr>
            <a:lvl5pPr marL="2057400" indent="-228600">
              <a:defRPr sz="3600" b="1">
                <a:solidFill>
                  <a:srgbClr val="B00040"/>
                </a:solidFill>
                <a:latin typeface="Arial" panose="020B0604020202020204" pitchFamily="34" charset="0"/>
                <a:ea typeface="Arial Unicode MS" pitchFamily="34" charset="-128"/>
              </a:defRPr>
            </a:lvl5pPr>
            <a:lvl6pPr marL="25146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6pPr>
            <a:lvl7pPr marL="29718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7pPr>
            <a:lvl8pPr marL="34290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8pPr>
            <a:lvl9pPr marL="3886200" indent="-228600" defTabSz="449263" eaLnBrk="0" fontAlgn="base" hangingPunct="0">
              <a:spcBef>
                <a:spcPct val="0"/>
              </a:spcBef>
              <a:spcAft>
                <a:spcPct val="0"/>
              </a:spcAft>
              <a:defRPr sz="3600" b="1">
                <a:solidFill>
                  <a:srgbClr val="B00040"/>
                </a:solidFill>
                <a:latin typeface="Arial" panose="020B0604020202020204" pitchFamily="34" charset="0"/>
                <a:ea typeface="Arial Unicode MS" pitchFamily="34" charset="-128"/>
              </a:defRPr>
            </a:lvl9pPr>
          </a:lstStyle>
          <a:p>
            <a:pPr algn="ctr">
              <a:lnSpc>
                <a:spcPct val="93000"/>
              </a:lnSpc>
              <a:buClr>
                <a:srgbClr val="000000"/>
              </a:buClr>
              <a:buSzPct val="100000"/>
              <a:buFont typeface="Arial" panose="020B0604020202020204" pitchFamily="34" charset="0"/>
              <a:buNone/>
            </a:pPr>
            <a:r>
              <a:rPr lang="es-MX" altLang="es-MX" sz="2000" u="sng" dirty="0"/>
              <a:t>Arquitectura Sistema de Gestión de Demanda</a:t>
            </a:r>
          </a:p>
        </p:txBody>
      </p:sp>
      <p:pic>
        <p:nvPicPr>
          <p:cNvPr id="39974" name="Imagen 38"/>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72313" y="4262438"/>
            <a:ext cx="18764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CuadroTexto 38"/>
          <p:cNvSpPr txBox="1"/>
          <p:nvPr/>
        </p:nvSpPr>
        <p:spPr>
          <a:xfrm>
            <a:off x="4797287" y="13884"/>
            <a:ext cx="4346713" cy="830997"/>
          </a:xfrm>
          <a:prstGeom prst="rect">
            <a:avLst/>
          </a:prstGeom>
          <a:noFill/>
        </p:spPr>
        <p:txBody>
          <a:bodyPr wrap="square" rtlCol="0">
            <a:spAutoFit/>
          </a:bodyPr>
          <a:lstStyle/>
          <a:p>
            <a:r>
              <a:rPr lang="es-MX" sz="2400" i="1" dirty="0">
                <a:solidFill>
                  <a:schemeClr val="tx1">
                    <a:lumMod val="65000"/>
                    <a:lumOff val="35000"/>
                  </a:schemeClr>
                </a:solidFill>
              </a:rPr>
              <a:t>-Gestión y Eficiencia Energética-</a:t>
            </a:r>
          </a:p>
          <a:p>
            <a:r>
              <a:rPr lang="es-MX" sz="2400" b="1" i="1" dirty="0">
                <a:solidFill>
                  <a:schemeClr val="tx1">
                    <a:lumMod val="65000"/>
                    <a:lumOff val="35000"/>
                  </a:schemeClr>
                </a:solidFill>
              </a:rPr>
              <a:t>Control de Demanda</a:t>
            </a:r>
          </a:p>
        </p:txBody>
      </p:sp>
    </p:spTree>
    <p:extLst>
      <p:ext uri="{BB962C8B-B14F-4D97-AF65-F5344CB8AC3E}">
        <p14:creationId xmlns:p14="http://schemas.microsoft.com/office/powerpoint/2010/main" val="1693274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Line 21"/>
          <p:cNvSpPr>
            <a:spLocks noChangeShapeType="1"/>
          </p:cNvSpPr>
          <p:nvPr/>
        </p:nvSpPr>
        <p:spPr bwMode="gray">
          <a:xfrm>
            <a:off x="-144463" y="5207000"/>
            <a:ext cx="0" cy="0"/>
          </a:xfrm>
          <a:prstGeom prst="line">
            <a:avLst/>
          </a:prstGeom>
          <a:noFill/>
          <a:ln w="12700">
            <a:solidFill>
              <a:srgbClr val="C0C0C0"/>
            </a:solidFill>
            <a:round/>
            <a:headEnd/>
            <a:tailEnd/>
          </a:ln>
        </p:spPr>
        <p:txBody>
          <a:bodyPr wrap="none" lIns="108000" tIns="108000" rIns="144000" bIns="72000" anchor="ctr"/>
          <a:lstStyle/>
          <a:p>
            <a:endParaRPr lang="es-ES"/>
          </a:p>
        </p:txBody>
      </p:sp>
      <p:sp>
        <p:nvSpPr>
          <p:cNvPr id="223236" name="Rectangle 33"/>
          <p:cNvSpPr>
            <a:spLocks noChangeArrowheads="1"/>
          </p:cNvSpPr>
          <p:nvPr/>
        </p:nvSpPr>
        <p:spPr bwMode="auto">
          <a:xfrm>
            <a:off x="3200400" y="914400"/>
            <a:ext cx="2743200" cy="914400"/>
          </a:xfrm>
          <a:prstGeom prst="rect">
            <a:avLst/>
          </a:prstGeom>
          <a:noFill/>
          <a:ln w="9525">
            <a:noFill/>
            <a:miter lim="800000"/>
            <a:headEnd/>
            <a:tailEnd/>
          </a:ln>
        </p:spPr>
        <p:txBody>
          <a:bodyPr>
            <a:spAutoFit/>
          </a:bodyPr>
          <a:lstStyle/>
          <a:p>
            <a:pPr eaLnBrk="0" hangingPunct="0"/>
            <a:r>
              <a:rPr lang="es-ES_tradnl" sz="5400" b="1">
                <a:solidFill>
                  <a:srgbClr val="CC2030"/>
                </a:solidFill>
                <a:cs typeface="Arial" charset="0"/>
              </a:rPr>
              <a:t>Gracias</a:t>
            </a:r>
            <a:endParaRPr lang="es-ES_tradnl" sz="5400" b="1">
              <a:solidFill>
                <a:srgbClr val="950028"/>
              </a:solidFill>
              <a:cs typeface="Arial" charset="0"/>
            </a:endParaRPr>
          </a:p>
        </p:txBody>
      </p:sp>
      <p:sp>
        <p:nvSpPr>
          <p:cNvPr id="223237" name="Rectangle 34"/>
          <p:cNvSpPr>
            <a:spLocks noChangeArrowheads="1"/>
          </p:cNvSpPr>
          <p:nvPr/>
        </p:nvSpPr>
        <p:spPr bwMode="auto">
          <a:xfrm>
            <a:off x="2971800" y="1752600"/>
            <a:ext cx="3657600" cy="579438"/>
          </a:xfrm>
          <a:prstGeom prst="rect">
            <a:avLst/>
          </a:prstGeom>
          <a:noFill/>
          <a:ln w="9525">
            <a:noFill/>
            <a:miter lim="800000"/>
            <a:headEnd/>
            <a:tailEnd/>
          </a:ln>
        </p:spPr>
        <p:txBody>
          <a:bodyPr>
            <a:spAutoFit/>
          </a:bodyPr>
          <a:lstStyle/>
          <a:p>
            <a:pPr eaLnBrk="0" hangingPunct="0"/>
            <a:r>
              <a:rPr lang="es-ES_tradnl" sz="3200" b="1">
                <a:solidFill>
                  <a:srgbClr val="CC2030"/>
                </a:solidFill>
                <a:cs typeface="Arial" charset="0"/>
              </a:rPr>
              <a:t>Por su atención</a:t>
            </a:r>
            <a:endParaRPr lang="es-ES_tradnl" b="1">
              <a:solidFill>
                <a:srgbClr val="950028"/>
              </a:solidFill>
              <a:cs typeface="Arial" charset="0"/>
            </a:endParaRPr>
          </a:p>
        </p:txBody>
      </p:sp>
      <p:pic>
        <p:nvPicPr>
          <p:cNvPr id="2" name="Imagen 1"/>
          <p:cNvPicPr>
            <a:picLocks noChangeAspect="1"/>
          </p:cNvPicPr>
          <p:nvPr/>
        </p:nvPicPr>
        <p:blipFill>
          <a:blip r:embed="rId3"/>
          <a:stretch>
            <a:fillRect/>
          </a:stretch>
        </p:blipFill>
        <p:spPr>
          <a:xfrm>
            <a:off x="1904309" y="2494721"/>
            <a:ext cx="4953691" cy="3115110"/>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val="0"/>
              </a:ext>
            </a:extLst>
          </a:blip>
          <a:srcRect b="-8072"/>
          <a:stretch/>
        </p:blipFill>
        <p:spPr>
          <a:xfrm>
            <a:off x="5943600" y="4862523"/>
            <a:ext cx="348737" cy="319078"/>
          </a:xfrm>
          <a:prstGeom prst="rect">
            <a:avLst/>
          </a:prstGeom>
        </p:spPr>
      </p:pic>
    </p:spTree>
    <p:extLst>
      <p:ext uri="{BB962C8B-B14F-4D97-AF65-F5344CB8AC3E}">
        <p14:creationId xmlns:p14="http://schemas.microsoft.com/office/powerpoint/2010/main" val="54991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000"/>
                                  </p:stCondLst>
                                  <p:childTnLst>
                                    <p:animScale>
                                      <p:cBhvr>
                                        <p:cTn id="6" dur="15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8"/>
          <p:cNvSpPr>
            <a:spLocks noChangeArrowheads="1"/>
          </p:cNvSpPr>
          <p:nvPr/>
        </p:nvSpPr>
        <p:spPr bwMode="auto">
          <a:xfrm>
            <a:off x="559767" y="2437295"/>
            <a:ext cx="8207375" cy="1190625"/>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r>
              <a:rPr lang="es-ES_tradnl" sz="3600" b="1" i="1" u="sng" dirty="0">
                <a:solidFill>
                  <a:srgbClr val="990000"/>
                </a:solidFill>
              </a:rPr>
              <a:t>Gestión y Eficiencia Energética Eléctrica</a:t>
            </a:r>
          </a:p>
          <a:p>
            <a:pPr algn="ctr"/>
            <a:r>
              <a:rPr lang="es-ES_tradnl" sz="3600" b="1" i="1" dirty="0">
                <a:solidFill>
                  <a:srgbClr val="990000"/>
                </a:solidFill>
              </a:rPr>
              <a:t>Necesidad y oportunidad de negocio</a:t>
            </a:r>
            <a:endParaRPr lang="es-ES" sz="3600" b="1" i="1" dirty="0">
              <a:solidFill>
                <a:srgbClr val="990000"/>
              </a:solidFill>
            </a:endParaRPr>
          </a:p>
        </p:txBody>
      </p:sp>
    </p:spTree>
    <p:extLst>
      <p:ext uri="{BB962C8B-B14F-4D97-AF65-F5344CB8AC3E}">
        <p14:creationId xmlns:p14="http://schemas.microsoft.com/office/powerpoint/2010/main" val="222373078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3984</TotalTime>
  <Words>3772</Words>
  <Application>Microsoft Office PowerPoint</Application>
  <PresentationFormat>Presentación en pantalla (4:3)</PresentationFormat>
  <Paragraphs>712</Paragraphs>
  <Slides>81</Slides>
  <Notes>45</Notes>
  <HiddenSlides>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2</vt:i4>
      </vt:variant>
      <vt:variant>
        <vt:lpstr>Títulos de diapositiva</vt:lpstr>
      </vt:variant>
      <vt:variant>
        <vt:i4>81</vt:i4>
      </vt:variant>
    </vt:vector>
  </HeadingPairs>
  <TitlesOfParts>
    <vt:vector size="98" baseType="lpstr">
      <vt:lpstr>Arial Unicode MS</vt:lpstr>
      <vt:lpstr>Arial</vt:lpstr>
      <vt:lpstr>Calibri</vt:lpstr>
      <vt:lpstr>Calibri Light</vt:lpstr>
      <vt:lpstr>Helvetica</vt:lpstr>
      <vt:lpstr>HelveticaNeue</vt:lpstr>
      <vt:lpstr>HelveticaNeue-Bold</vt:lpstr>
      <vt:lpstr>HelveticaNeue-Italic</vt:lpstr>
      <vt:lpstr>MetaPlusBold-Italic</vt:lpstr>
      <vt:lpstr>MetaPlusBook-Italic</vt:lpstr>
      <vt:lpstr>Monotype Sorts</vt:lpstr>
      <vt:lpstr>Times</vt:lpstr>
      <vt:lpstr>Times New Roman</vt:lpstr>
      <vt:lpstr>Wingdings</vt:lpstr>
      <vt:lpstr>Tema de Office</vt:lpstr>
      <vt:lpstr>Imagen</vt:lpstr>
      <vt:lpstr>Hoja de cálculo</vt:lpstr>
      <vt:lpstr>Presentación de PowerPoint</vt:lpstr>
      <vt:lpstr>SEMINARIO DE GESTION Y EFICIENCIA ENERGETICA</vt:lpstr>
      <vt:lpstr>Presentación de PowerPoint</vt:lpstr>
      <vt:lpstr>Presentación de PowerPoint</vt:lpstr>
      <vt:lpstr>Presentación de PowerPoint</vt:lpstr>
      <vt:lpstr>Presentación de PowerPoint</vt:lpstr>
      <vt:lpstr>Presentación de PowerPoint</vt:lpstr>
      <vt:lpstr>Más de 3000 productos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cp:lastModifiedBy>Marco Gerardo Belmonte</cp:lastModifiedBy>
  <cp:revision>73</cp:revision>
  <dcterms:created xsi:type="dcterms:W3CDTF">2016-05-23T18:22:22Z</dcterms:created>
  <dcterms:modified xsi:type="dcterms:W3CDTF">2016-09-30T02:54:48Z</dcterms:modified>
</cp:coreProperties>
</file>